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4"/>
  </p:sldMasterIdLst>
  <p:notesMasterIdLst>
    <p:notesMasterId r:id="rId32"/>
  </p:notesMasterIdLst>
  <p:handoutMasterIdLst>
    <p:handoutMasterId r:id="rId33"/>
  </p:handoutMasterIdLst>
  <p:sldIdLst>
    <p:sldId id="308" r:id="rId5"/>
    <p:sldId id="257" r:id="rId6"/>
    <p:sldId id="309" r:id="rId7"/>
    <p:sldId id="310" r:id="rId8"/>
    <p:sldId id="311" r:id="rId9"/>
    <p:sldId id="312" r:id="rId10"/>
    <p:sldId id="314" r:id="rId11"/>
    <p:sldId id="313" r:id="rId12"/>
    <p:sldId id="315" r:id="rId13"/>
    <p:sldId id="316" r:id="rId14"/>
    <p:sldId id="286" r:id="rId15"/>
    <p:sldId id="317" r:id="rId16"/>
    <p:sldId id="280" r:id="rId17"/>
    <p:sldId id="284" r:id="rId18"/>
    <p:sldId id="285" r:id="rId19"/>
    <p:sldId id="296" r:id="rId20"/>
    <p:sldId id="278" r:id="rId21"/>
    <p:sldId id="301" r:id="rId22"/>
    <p:sldId id="299" r:id="rId23"/>
    <p:sldId id="300" r:id="rId24"/>
    <p:sldId id="318" r:id="rId25"/>
    <p:sldId id="319" r:id="rId26"/>
    <p:sldId id="268" r:id="rId27"/>
    <p:sldId id="302" r:id="rId28"/>
    <p:sldId id="303" r:id="rId29"/>
    <p:sldId id="276" r:id="rId30"/>
    <p:sldId id="32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2D2D8A"/>
    <a:srgbClr val="E6E6E6"/>
    <a:srgbClr val="000000"/>
    <a:srgbClr val="F2F2F2"/>
    <a:srgbClr val="FFFFFF"/>
    <a:srgbClr val="FF9933"/>
    <a:srgbClr val="FFCC66"/>
    <a:srgbClr val="00999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6" autoAdjust="0"/>
    <p:restoredTop sz="59512" autoAdjust="0"/>
  </p:normalViewPr>
  <p:slideViewPr>
    <p:cSldViewPr>
      <p:cViewPr varScale="1">
        <p:scale>
          <a:sx n="65" d="100"/>
          <a:sy n="65" d="100"/>
        </p:scale>
        <p:origin x="1476"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534"/>
    </p:cViewPr>
  </p:sorterViewPr>
  <p:notesViewPr>
    <p:cSldViewPr>
      <p:cViewPr>
        <p:scale>
          <a:sx n="75" d="100"/>
          <a:sy n="75" d="100"/>
        </p:scale>
        <p:origin x="2430" y="-4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39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39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39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207497-2536-44AC-B413-B89338B29D4D}" type="slidenum">
              <a:rPr lang="en-US"/>
              <a:pPr/>
              <a:t>‹#›</a:t>
            </a:fld>
            <a:endParaRPr lang="en-US"/>
          </a:p>
        </p:txBody>
      </p:sp>
    </p:spTree>
    <p:extLst>
      <p:ext uri="{BB962C8B-B14F-4D97-AF65-F5344CB8AC3E}">
        <p14:creationId xmlns:p14="http://schemas.microsoft.com/office/powerpoint/2010/main" val="2746280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93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93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93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93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82E9C4C-F396-463A-B2B5-F09E59E1F167}" type="slidenum">
              <a:rPr lang="en-US"/>
              <a:pPr/>
              <a:t>‹#›</a:t>
            </a:fld>
            <a:endParaRPr lang="en-US"/>
          </a:p>
        </p:txBody>
      </p:sp>
    </p:spTree>
    <p:extLst>
      <p:ext uri="{BB962C8B-B14F-4D97-AF65-F5344CB8AC3E}">
        <p14:creationId xmlns:p14="http://schemas.microsoft.com/office/powerpoint/2010/main" val="25892725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of the Soil and Water Conservation Districts: The Dust Bowl to Today</a:t>
            </a:r>
          </a:p>
          <a:p>
            <a:endParaRPr lang="en-US" dirty="0"/>
          </a:p>
          <a:p>
            <a:r>
              <a:rPr lang="en-US" dirty="0"/>
              <a:t>Prepared by the Elkhart County Soil and Water Conservation District</a:t>
            </a:r>
          </a:p>
          <a:p>
            <a:endParaRPr lang="en-US" dirty="0"/>
          </a:p>
          <a:p>
            <a:r>
              <a:rPr lang="en-US" dirty="0"/>
              <a:t>All links and materials accurate as of January 2019</a:t>
            </a:r>
          </a:p>
        </p:txBody>
      </p:sp>
      <p:sp>
        <p:nvSpPr>
          <p:cNvPr id="4" name="Slide Number Placeholder 3"/>
          <p:cNvSpPr>
            <a:spLocks noGrp="1"/>
          </p:cNvSpPr>
          <p:nvPr>
            <p:ph type="sldNum" sz="quarter" idx="10"/>
          </p:nvPr>
        </p:nvSpPr>
        <p:spPr/>
        <p:txBody>
          <a:bodyPr/>
          <a:lstStyle/>
          <a:p>
            <a:fld id="{282E9C4C-F396-463A-B2B5-F09E59E1F167}" type="slidenum">
              <a:rPr lang="en-US" smtClean="0"/>
              <a:pPr/>
              <a:t>1</a:t>
            </a:fld>
            <a:endParaRPr lang="en-US"/>
          </a:p>
        </p:txBody>
      </p:sp>
    </p:spTree>
    <p:extLst>
      <p:ext uri="{BB962C8B-B14F-4D97-AF65-F5344CB8AC3E}">
        <p14:creationId xmlns:p14="http://schemas.microsoft.com/office/powerpoint/2010/main" val="2175089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timeline is meant to be an overview of events leading to the formation of conservation districts. Does not include all details.</a:t>
            </a:r>
          </a:p>
          <a:p>
            <a:endParaRPr lang="en-US" dirty="0"/>
          </a:p>
        </p:txBody>
      </p:sp>
      <p:sp>
        <p:nvSpPr>
          <p:cNvPr id="4" name="Slide Number Placeholder 3"/>
          <p:cNvSpPr>
            <a:spLocks noGrp="1"/>
          </p:cNvSpPr>
          <p:nvPr>
            <p:ph type="sldNum" sz="quarter" idx="10"/>
          </p:nvPr>
        </p:nvSpPr>
        <p:spPr/>
        <p:txBody>
          <a:bodyPr/>
          <a:lstStyle/>
          <a:p>
            <a:fld id="{282E9C4C-F396-463A-B2B5-F09E59E1F167}" type="slidenum">
              <a:rPr lang="en-US" smtClean="0"/>
              <a:pPr/>
              <a:t>10</a:t>
            </a:fld>
            <a:endParaRPr lang="en-US"/>
          </a:p>
        </p:txBody>
      </p:sp>
    </p:spTree>
    <p:extLst>
      <p:ext uri="{BB962C8B-B14F-4D97-AF65-F5344CB8AC3E}">
        <p14:creationId xmlns:p14="http://schemas.microsoft.com/office/powerpoint/2010/main" val="226947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Vanderburgh SWCD, the first Soil and Water Conservation District in Indiana was established in 1940 shortly after Indiana’s first District Law (IC 13-3-1) was enacted.</a:t>
            </a:r>
            <a:endParaRPr lang="en-US" dirty="0"/>
          </a:p>
        </p:txBody>
      </p:sp>
      <p:sp>
        <p:nvSpPr>
          <p:cNvPr id="4" name="Slide Number Placeholder 3"/>
          <p:cNvSpPr>
            <a:spLocks noGrp="1"/>
          </p:cNvSpPr>
          <p:nvPr>
            <p:ph type="sldNum" sz="quarter" idx="10"/>
          </p:nvPr>
        </p:nvSpPr>
        <p:spPr/>
        <p:txBody>
          <a:bodyPr/>
          <a:lstStyle/>
          <a:p>
            <a:fld id="{282E9C4C-F396-463A-B2B5-F09E59E1F167}" type="slidenum">
              <a:rPr lang="en-US" smtClean="0"/>
              <a:pPr/>
              <a:t>11</a:t>
            </a:fld>
            <a:endParaRPr lang="en-US"/>
          </a:p>
        </p:txBody>
      </p:sp>
    </p:spTree>
    <p:extLst>
      <p:ext uri="{BB962C8B-B14F-4D97-AF65-F5344CB8AC3E}">
        <p14:creationId xmlns:p14="http://schemas.microsoft.com/office/powerpoint/2010/main" val="275627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was up to locals to start the SWCD in their area. Mr. Myers and Mr. </a:t>
            </a:r>
            <a:r>
              <a:rPr lang="en-US" dirty="0" err="1"/>
              <a:t>Eby</a:t>
            </a:r>
            <a:r>
              <a:rPr lang="en-US" dirty="0"/>
              <a:t> were the driving force behind the SWCD in Elkhart County</a:t>
            </a:r>
          </a:p>
        </p:txBody>
      </p:sp>
      <p:sp>
        <p:nvSpPr>
          <p:cNvPr id="4" name="Slide Number Placeholder 3"/>
          <p:cNvSpPr>
            <a:spLocks noGrp="1"/>
          </p:cNvSpPr>
          <p:nvPr>
            <p:ph type="sldNum" sz="quarter" idx="10"/>
          </p:nvPr>
        </p:nvSpPr>
        <p:spPr/>
        <p:txBody>
          <a:bodyPr/>
          <a:lstStyle/>
          <a:p>
            <a:fld id="{282E9C4C-F396-463A-B2B5-F09E59E1F167}" type="slidenum">
              <a:rPr lang="en-US" smtClean="0"/>
              <a:pPr/>
              <a:t>12</a:t>
            </a:fld>
            <a:endParaRPr lang="en-US"/>
          </a:p>
        </p:txBody>
      </p:sp>
    </p:spTree>
    <p:extLst>
      <p:ext uri="{BB962C8B-B14F-4D97-AF65-F5344CB8AC3E}">
        <p14:creationId xmlns:p14="http://schemas.microsoft.com/office/powerpoint/2010/main" val="2994762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FF6274-49E9-4751-9F0E-AA4F28388865}" type="slidenum">
              <a:rPr lang="en-US"/>
              <a:pPr/>
              <a:t>13</a:t>
            </a:fld>
            <a:endParaRPr lang="en-US"/>
          </a:p>
        </p:txBody>
      </p:sp>
      <p:sp>
        <p:nvSpPr>
          <p:cNvPr id="113666" name="Rectangle 2"/>
          <p:cNvSpPr>
            <a:spLocks noGrp="1" noRot="1" noChangeAspect="1" noChangeArrowheads="1" noTextEdit="1"/>
          </p:cNvSpPr>
          <p:nvPr>
            <p:ph type="sldImg"/>
          </p:nvPr>
        </p:nvSpPr>
        <p:spPr>
          <a:xfrm>
            <a:off x="381000" y="685800"/>
            <a:ext cx="6096000" cy="3429000"/>
          </a:xfrm>
          <a:ln/>
        </p:spPr>
      </p:sp>
      <p:sp>
        <p:nvSpPr>
          <p:cNvPr id="113667" name="Rectangle 3"/>
          <p:cNvSpPr>
            <a:spLocks noGrp="1" noChangeArrowheads="1"/>
          </p:cNvSpPr>
          <p:nvPr>
            <p:ph type="body" idx="1"/>
          </p:nvPr>
        </p:nvSpPr>
        <p:spPr/>
        <p:txBody>
          <a:bodyPr/>
          <a:lstStyle/>
          <a:p>
            <a:r>
              <a:rPr lang="en-US" dirty="0"/>
              <a:t>During the 1930s – 1960s a large majority of land that was privately owned belonged to farmers and ranchers. That meant that SWCD’s had to work with private landowners to make a difference.</a:t>
            </a:r>
          </a:p>
          <a:p>
            <a:endParaRPr lang="en-US" dirty="0"/>
          </a:p>
          <a:p>
            <a:r>
              <a:rPr lang="en-US" dirty="0"/>
              <a:t>Soil loss in the Southern Great Plains, where the Dust Bowl mainly occurred, is mostly due to wind erosion (</a:t>
            </a:r>
            <a:r>
              <a:rPr lang="en-US" dirty="0" err="1"/>
              <a:t>aolian</a:t>
            </a:r>
            <a:r>
              <a:rPr lang="en-US" dirty="0"/>
              <a:t>)</a:t>
            </a:r>
          </a:p>
          <a:p>
            <a:endParaRPr lang="en-US" dirty="0"/>
          </a:p>
          <a:p>
            <a:r>
              <a:rPr lang="en-US" dirty="0"/>
              <a:t>Soil loss in Elkhart County is mainly due to water erosion (runoff). Very generally speaking, we get too much rain in Elkhart County for an event like the Dust Bowl to happen here, since that was mainly wind erosion. That being said, if we don’t take care of our soil in Elkhart County, it may wash away through increased rainfall.</a:t>
            </a:r>
          </a:p>
        </p:txBody>
      </p:sp>
    </p:spTree>
    <p:extLst>
      <p:ext uri="{BB962C8B-B14F-4D97-AF65-F5344CB8AC3E}">
        <p14:creationId xmlns:p14="http://schemas.microsoft.com/office/powerpoint/2010/main" val="2652528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to conservation farming was and is not an easy process. It’s a different management style and often requires different equipment, which is (and was) expensive.</a:t>
            </a:r>
          </a:p>
          <a:p>
            <a:endParaRPr lang="en-US" dirty="0"/>
          </a:p>
          <a:p>
            <a:r>
              <a:rPr lang="en-US" dirty="0"/>
              <a:t>Imagine your whole life you have the same morning routine: shower, clothes, eat breakfast, brush teeth. Now a government agency comes in and tells you “No we want to save our environment, your routine is now: watch tv for an hour, shower, brush teeth, clothes, eat breakfast”. Do you have a tv? Is it worth changing? Are there incentives? What good does it do me to change my routine?</a:t>
            </a:r>
          </a:p>
          <a:p>
            <a:endParaRPr lang="en-US" dirty="0"/>
          </a:p>
          <a:p>
            <a:r>
              <a:rPr lang="en-US" dirty="0"/>
              <a:t>Conservation is not mandated, it’s totally voluntary. The SWCD’s were tasked with convincing landowners to change their routine/farm management for the betterment of land everywhere. </a:t>
            </a:r>
          </a:p>
        </p:txBody>
      </p:sp>
      <p:sp>
        <p:nvSpPr>
          <p:cNvPr id="4" name="Slide Number Placeholder 3"/>
          <p:cNvSpPr>
            <a:spLocks noGrp="1"/>
          </p:cNvSpPr>
          <p:nvPr>
            <p:ph type="sldNum" sz="quarter" idx="10"/>
          </p:nvPr>
        </p:nvSpPr>
        <p:spPr/>
        <p:txBody>
          <a:bodyPr/>
          <a:lstStyle/>
          <a:p>
            <a:fld id="{282E9C4C-F396-463A-B2B5-F09E59E1F167}" type="slidenum">
              <a:rPr lang="en-US" smtClean="0"/>
              <a:pPr/>
              <a:t>14</a:t>
            </a:fld>
            <a:endParaRPr lang="en-US"/>
          </a:p>
        </p:txBody>
      </p:sp>
    </p:spTree>
    <p:extLst>
      <p:ext uri="{BB962C8B-B14F-4D97-AF65-F5344CB8AC3E}">
        <p14:creationId xmlns:p14="http://schemas.microsoft.com/office/powerpoint/2010/main" val="200496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and water are intimately tied together in the health of our environment – that’s why we aren’t just the soil conservation district but the soil AND water conservation district</a:t>
            </a:r>
          </a:p>
        </p:txBody>
      </p:sp>
      <p:sp>
        <p:nvSpPr>
          <p:cNvPr id="4" name="Slide Number Placeholder 3"/>
          <p:cNvSpPr>
            <a:spLocks noGrp="1"/>
          </p:cNvSpPr>
          <p:nvPr>
            <p:ph type="sldNum" sz="quarter" idx="10"/>
          </p:nvPr>
        </p:nvSpPr>
        <p:spPr/>
        <p:txBody>
          <a:bodyPr/>
          <a:lstStyle/>
          <a:p>
            <a:fld id="{282E9C4C-F396-463A-B2B5-F09E59E1F167}" type="slidenum">
              <a:rPr lang="en-US" smtClean="0"/>
              <a:pPr/>
              <a:t>15</a:t>
            </a:fld>
            <a:endParaRPr lang="en-US"/>
          </a:p>
        </p:txBody>
      </p:sp>
    </p:spTree>
    <p:extLst>
      <p:ext uri="{BB962C8B-B14F-4D97-AF65-F5344CB8AC3E}">
        <p14:creationId xmlns:p14="http://schemas.microsoft.com/office/powerpoint/2010/main" val="4038235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helps many landowners switch to conservation practices if they have a plan to follow. This usually means switching to conservation practices slowly over the course of 3-5 years</a:t>
            </a:r>
          </a:p>
        </p:txBody>
      </p:sp>
      <p:sp>
        <p:nvSpPr>
          <p:cNvPr id="4" name="Slide Number Placeholder 3"/>
          <p:cNvSpPr>
            <a:spLocks noGrp="1"/>
          </p:cNvSpPr>
          <p:nvPr>
            <p:ph type="sldNum" sz="quarter" idx="10"/>
          </p:nvPr>
        </p:nvSpPr>
        <p:spPr/>
        <p:txBody>
          <a:bodyPr/>
          <a:lstStyle/>
          <a:p>
            <a:fld id="{282E9C4C-F396-463A-B2B5-F09E59E1F167}" type="slidenum">
              <a:rPr lang="en-US" smtClean="0"/>
              <a:pPr/>
              <a:t>16</a:t>
            </a:fld>
            <a:endParaRPr lang="en-US"/>
          </a:p>
        </p:txBody>
      </p:sp>
    </p:spTree>
    <p:extLst>
      <p:ext uri="{BB962C8B-B14F-4D97-AF65-F5344CB8AC3E}">
        <p14:creationId xmlns:p14="http://schemas.microsoft.com/office/powerpoint/2010/main" val="3528487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D5CDEE-28D7-499D-9804-BB241ED8E889}" type="slidenum">
              <a:rPr lang="en-US"/>
              <a:pPr/>
              <a:t>17</a:t>
            </a:fld>
            <a:endParaRPr lang="en-US"/>
          </a:p>
        </p:txBody>
      </p:sp>
      <p:sp>
        <p:nvSpPr>
          <p:cNvPr id="112642" name="Rectangle 2"/>
          <p:cNvSpPr>
            <a:spLocks noGrp="1" noRot="1" noChangeAspect="1" noChangeArrowheads="1" noTextEdit="1"/>
          </p:cNvSpPr>
          <p:nvPr>
            <p:ph type="sldImg"/>
          </p:nvPr>
        </p:nvSpPr>
        <p:spPr>
          <a:xfrm>
            <a:off x="381000" y="685800"/>
            <a:ext cx="6096000" cy="3429000"/>
          </a:xfrm>
          <a:ln/>
        </p:spPr>
      </p:sp>
      <p:sp>
        <p:nvSpPr>
          <p:cNvPr id="112643" name="Rectangle 3"/>
          <p:cNvSpPr>
            <a:spLocks noGrp="1" noChangeArrowheads="1"/>
          </p:cNvSpPr>
          <p:nvPr>
            <p:ph type="body" idx="1"/>
          </p:nvPr>
        </p:nvSpPr>
        <p:spPr/>
        <p:txBody>
          <a:bodyPr/>
          <a:lstStyle/>
          <a:p>
            <a:r>
              <a:rPr lang="en-US" dirty="0"/>
              <a:t>Indiana has 92 counties and all of them have soil and water conservation districts.</a:t>
            </a:r>
          </a:p>
          <a:p>
            <a:endParaRPr lang="en-US" dirty="0"/>
          </a:p>
        </p:txBody>
      </p:sp>
    </p:spTree>
    <p:extLst>
      <p:ext uri="{BB962C8B-B14F-4D97-AF65-F5344CB8AC3E}">
        <p14:creationId xmlns:p14="http://schemas.microsoft.com/office/powerpoint/2010/main" val="537975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3679FC-FF0B-4657-9BE7-015BA7BAD100}" type="slidenum">
              <a:rPr lang="en-US"/>
              <a:pPr/>
              <a:t>18</a:t>
            </a:fld>
            <a:endParaRPr lang="en-US"/>
          </a:p>
        </p:txBody>
      </p:sp>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p:txBody>
          <a:bodyPr/>
          <a:lstStyle/>
          <a:p>
            <a:r>
              <a:rPr lang="en-US" dirty="0"/>
              <a:t>Listed are the agencies in the Indiana Conservation Partnership</a:t>
            </a:r>
          </a:p>
          <a:p>
            <a:endParaRPr lang="en-US" dirty="0"/>
          </a:p>
          <a:p>
            <a:r>
              <a:rPr lang="en-US" dirty="0"/>
              <a:t>ISDA = Indiana State Department of Agriculture</a:t>
            </a:r>
          </a:p>
          <a:p>
            <a:r>
              <a:rPr lang="en-US" dirty="0"/>
              <a:t>USDA = United States Department of Agriculture</a:t>
            </a:r>
          </a:p>
        </p:txBody>
      </p:sp>
    </p:spTree>
    <p:extLst>
      <p:ext uri="{BB962C8B-B14F-4D97-AF65-F5344CB8AC3E}">
        <p14:creationId xmlns:p14="http://schemas.microsoft.com/office/powerpoint/2010/main" val="4257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Elkhart County Soil and Water Conservation District is your local SWCD! (and the ones who made this presentation!)</a:t>
            </a:r>
          </a:p>
        </p:txBody>
      </p:sp>
      <p:sp>
        <p:nvSpPr>
          <p:cNvPr id="4" name="Slide Number Placeholder 3"/>
          <p:cNvSpPr>
            <a:spLocks noGrp="1"/>
          </p:cNvSpPr>
          <p:nvPr>
            <p:ph type="sldNum" sz="quarter" idx="10"/>
          </p:nvPr>
        </p:nvSpPr>
        <p:spPr/>
        <p:txBody>
          <a:bodyPr/>
          <a:lstStyle/>
          <a:p>
            <a:fld id="{282E9C4C-F396-463A-B2B5-F09E59E1F167}" type="slidenum">
              <a:rPr lang="en-US" smtClean="0"/>
              <a:pPr/>
              <a:t>19</a:t>
            </a:fld>
            <a:endParaRPr lang="en-US"/>
          </a:p>
        </p:txBody>
      </p:sp>
    </p:spTree>
    <p:extLst>
      <p:ext uri="{BB962C8B-B14F-4D97-AF65-F5344CB8AC3E}">
        <p14:creationId xmlns:p14="http://schemas.microsoft.com/office/powerpoint/2010/main" val="166652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Objectives</a:t>
            </a:r>
            <a:r>
              <a:rPr lang="en-US" dirty="0"/>
              <a:t>: Discover the answers in the following slides.</a:t>
            </a:r>
          </a:p>
          <a:p>
            <a:endParaRPr lang="en-US" dirty="0"/>
          </a:p>
          <a:p>
            <a:r>
              <a:rPr lang="en-US" b="1" dirty="0"/>
              <a:t>Background:</a:t>
            </a:r>
            <a:r>
              <a:rPr lang="en-US" dirty="0"/>
              <a:t> Indiana Soil and Water Conservation District</a:t>
            </a:r>
          </a:p>
          <a:p>
            <a:endParaRPr lang="en-US" dirty="0"/>
          </a:p>
          <a:p>
            <a:r>
              <a:rPr lang="en-US" sz="1200" b="0" i="0" kern="1200" dirty="0">
                <a:solidFill>
                  <a:schemeClr val="tx1"/>
                </a:solidFill>
                <a:effectLst/>
                <a:latin typeface="Arial" charset="0"/>
                <a:ea typeface="+mn-ea"/>
                <a:cs typeface="+mn-cs"/>
              </a:rPr>
              <a:t>Across Indiana, 92 Soil and Water Conservation Districts (SWCDs) - one in every county - help Indiana residents to conserve land, water, forests, wildlife and related natural resources that encompass our state's 23 million acres. Their mission is to coordinate assistance from available sources - public and private, local, state and federal - in an effort to develop locally driven solutions to natural resource concerns.</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Indiana's 92 SWCD supervisors represent over 450 volunteers across the state serving in elected or appointed positions on SWCD governing boards. These men and women, along with staff at the local level, work with landowners in the country, our cities and towns, and the land areas in between.</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Local Soil and Water Conservation Districts are uniquely positioned to bring a critical environmental perspective to land use and economic development decisions. The future of conservation in Indiana is bright and the potential of local Districts is unlimited thanks to the commitment from elected officials and individuals, and due to continued support for Indiana conservation and our 92 Soil and Water Conservation Districts through </a:t>
            </a:r>
            <a:r>
              <a:rPr lang="en-US" sz="1200" b="1" i="1" kern="1200" dirty="0">
                <a:solidFill>
                  <a:schemeClr val="tx1"/>
                </a:solidFill>
                <a:effectLst/>
                <a:latin typeface="Arial" charset="0"/>
                <a:ea typeface="+mn-ea"/>
                <a:cs typeface="+mn-cs"/>
              </a:rPr>
              <a:t>Clean Water Indiana</a:t>
            </a:r>
            <a:r>
              <a:rPr lang="en-US" sz="1200" b="0" i="0" kern="1200" dirty="0">
                <a:solidFill>
                  <a:schemeClr val="tx1"/>
                </a:solidFill>
                <a:effectLst/>
                <a:latin typeface="Arial" charset="0"/>
                <a:ea typeface="+mn-ea"/>
                <a:cs typeface="+mn-cs"/>
              </a:rPr>
              <a:t>.</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Soil and water / quality of life, they go hand-in-hand — clearly defining the health and sustainability of Indiana's rural and urban communities. Soil and water conservation also represents a strong and vibrant Indiana and ensures its future. Whether you live on a farm, in a small town, or in the heart of an urban center, health and sustainable Indiana communities begin with the wise management of our natural resources. And, the </a:t>
            </a:r>
            <a:r>
              <a:rPr lang="en-US" sz="1200" b="1" i="0" kern="1200" dirty="0">
                <a:solidFill>
                  <a:schemeClr val="tx1"/>
                </a:solidFill>
                <a:effectLst/>
                <a:latin typeface="Arial" charset="0"/>
                <a:ea typeface="+mn-ea"/>
                <a:cs typeface="+mn-cs"/>
              </a:rPr>
              <a:t>Indiana Association of Soil and Water Conservation Districts</a:t>
            </a:r>
            <a:r>
              <a:rPr lang="en-US" sz="1200" b="0" i="0" kern="1200" dirty="0">
                <a:solidFill>
                  <a:schemeClr val="tx1"/>
                </a:solidFill>
                <a:effectLst/>
                <a:latin typeface="Arial" charset="0"/>
                <a:ea typeface="+mn-ea"/>
                <a:cs typeface="+mn-cs"/>
              </a:rPr>
              <a:t> and local SWCDs are at the forefront of this conservation initiative.</a:t>
            </a:r>
          </a:p>
          <a:p>
            <a:endParaRPr lang="en-US" dirty="0"/>
          </a:p>
          <a:p>
            <a:r>
              <a:rPr lang="en-US" dirty="0"/>
              <a:t>https://www.in.gov/isda/2368.htm (Copy/paste into browser. Link checked correct on 12/3/2018)</a:t>
            </a:r>
          </a:p>
        </p:txBody>
      </p:sp>
      <p:sp>
        <p:nvSpPr>
          <p:cNvPr id="4" name="Slide Number Placeholder 3"/>
          <p:cNvSpPr>
            <a:spLocks noGrp="1"/>
          </p:cNvSpPr>
          <p:nvPr>
            <p:ph type="sldNum" sz="quarter" idx="10"/>
          </p:nvPr>
        </p:nvSpPr>
        <p:spPr/>
        <p:txBody>
          <a:bodyPr/>
          <a:lstStyle/>
          <a:p>
            <a:fld id="{282E9C4C-F396-463A-B2B5-F09E59E1F167}" type="slidenum">
              <a:rPr lang="en-US" smtClean="0"/>
              <a:pPr/>
              <a:t>2</a:t>
            </a:fld>
            <a:endParaRPr lang="en-US"/>
          </a:p>
        </p:txBody>
      </p:sp>
    </p:spTree>
    <p:extLst>
      <p:ext uri="{BB962C8B-B14F-4D97-AF65-F5344CB8AC3E}">
        <p14:creationId xmlns:p14="http://schemas.microsoft.com/office/powerpoint/2010/main" val="3341858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picture (credit: Elkhart Co SWCD): soybeans no-till planted into a rye cover crop in Elkhart County, IN</a:t>
            </a:r>
          </a:p>
          <a:p>
            <a:r>
              <a:rPr lang="en-US" dirty="0"/>
              <a:t>Top Right (credit: Elkhart Co SWCD): Cattle grazing a cover crop mix in Elkhart County, IN</a:t>
            </a:r>
          </a:p>
          <a:p>
            <a:r>
              <a:rPr lang="en-US" dirty="0"/>
              <a:t>Bottom Right (credit: Elkhart Co SWCD): Grassed waterway through a corn field in Elkhart County, IN</a:t>
            </a:r>
          </a:p>
        </p:txBody>
      </p:sp>
      <p:sp>
        <p:nvSpPr>
          <p:cNvPr id="4" name="Slide Number Placeholder 3"/>
          <p:cNvSpPr>
            <a:spLocks noGrp="1"/>
          </p:cNvSpPr>
          <p:nvPr>
            <p:ph type="sldNum" sz="quarter" idx="10"/>
          </p:nvPr>
        </p:nvSpPr>
        <p:spPr/>
        <p:txBody>
          <a:bodyPr/>
          <a:lstStyle/>
          <a:p>
            <a:fld id="{282E9C4C-F396-463A-B2B5-F09E59E1F167}" type="slidenum">
              <a:rPr lang="en-US" smtClean="0"/>
              <a:pPr/>
              <a:t>20</a:t>
            </a:fld>
            <a:endParaRPr lang="en-US"/>
          </a:p>
        </p:txBody>
      </p:sp>
    </p:spTree>
    <p:extLst>
      <p:ext uri="{BB962C8B-B14F-4D97-AF65-F5344CB8AC3E}">
        <p14:creationId xmlns:p14="http://schemas.microsoft.com/office/powerpoint/2010/main" val="173710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picture (credit: Elkhart Co SWCD): Students painting a rain barrel in Goshen, IN</a:t>
            </a:r>
          </a:p>
          <a:p>
            <a:r>
              <a:rPr lang="en-US" dirty="0"/>
              <a:t>Top Right (credit: Elkhart Co SWCD): Newly planted rain garden in Elkhart County, IN</a:t>
            </a:r>
          </a:p>
          <a:p>
            <a:r>
              <a:rPr lang="en-US" dirty="0"/>
              <a:t>Bottom Right (credit: Elkhart Co SWCD): Installed rain barrel in Elkhart County IN</a:t>
            </a:r>
          </a:p>
          <a:p>
            <a:endParaRPr lang="en-US" dirty="0"/>
          </a:p>
        </p:txBody>
      </p:sp>
      <p:sp>
        <p:nvSpPr>
          <p:cNvPr id="4" name="Slide Number Placeholder 3"/>
          <p:cNvSpPr>
            <a:spLocks noGrp="1"/>
          </p:cNvSpPr>
          <p:nvPr>
            <p:ph type="sldNum" sz="quarter" idx="10"/>
          </p:nvPr>
        </p:nvSpPr>
        <p:spPr/>
        <p:txBody>
          <a:bodyPr/>
          <a:lstStyle/>
          <a:p>
            <a:fld id="{282E9C4C-F396-463A-B2B5-F09E59E1F167}" type="slidenum">
              <a:rPr lang="en-US" smtClean="0"/>
              <a:pPr/>
              <a:t>21</a:t>
            </a:fld>
            <a:endParaRPr lang="en-US"/>
          </a:p>
        </p:txBody>
      </p:sp>
    </p:spTree>
    <p:extLst>
      <p:ext uri="{BB962C8B-B14F-4D97-AF65-F5344CB8AC3E}">
        <p14:creationId xmlns:p14="http://schemas.microsoft.com/office/powerpoint/2010/main" val="2254481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Picture: (Credit: G. </a:t>
            </a:r>
            <a:r>
              <a:rPr lang="en-US" dirty="0" err="1"/>
              <a:t>Salavarria</a:t>
            </a:r>
            <a:r>
              <a:rPr lang="en-US" dirty="0"/>
              <a:t>) Indiana Master Naturalists learning about benthic macroinvertebrates</a:t>
            </a:r>
          </a:p>
          <a:p>
            <a:r>
              <a:rPr lang="en-US" dirty="0"/>
              <a:t>Right Picture: (Credit: Elkhart Co SWCD) J Beehler teaching worms and soil health to elementary students</a:t>
            </a:r>
          </a:p>
          <a:p>
            <a:r>
              <a:rPr lang="en-US" dirty="0"/>
              <a:t>Bottom Picture: (Credit: Elkhart Co SWCD) H </a:t>
            </a:r>
            <a:r>
              <a:rPr lang="en-US" dirty="0" err="1"/>
              <a:t>Kok</a:t>
            </a:r>
            <a:r>
              <a:rPr lang="en-US" dirty="0"/>
              <a:t> teaching soil health to area farmers at SWCD workshop</a:t>
            </a:r>
          </a:p>
        </p:txBody>
      </p:sp>
      <p:sp>
        <p:nvSpPr>
          <p:cNvPr id="4" name="Slide Number Placeholder 3"/>
          <p:cNvSpPr>
            <a:spLocks noGrp="1"/>
          </p:cNvSpPr>
          <p:nvPr>
            <p:ph type="sldNum" sz="quarter" idx="10"/>
          </p:nvPr>
        </p:nvSpPr>
        <p:spPr/>
        <p:txBody>
          <a:bodyPr/>
          <a:lstStyle/>
          <a:p>
            <a:fld id="{282E9C4C-F396-463A-B2B5-F09E59E1F167}" type="slidenum">
              <a:rPr lang="en-US" smtClean="0"/>
              <a:pPr/>
              <a:t>22</a:t>
            </a:fld>
            <a:endParaRPr lang="en-US"/>
          </a:p>
        </p:txBody>
      </p:sp>
    </p:spTree>
    <p:extLst>
      <p:ext uri="{BB962C8B-B14F-4D97-AF65-F5344CB8AC3E}">
        <p14:creationId xmlns:p14="http://schemas.microsoft.com/office/powerpoint/2010/main" val="2561724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3679FC-FF0B-4657-9BE7-015BA7BAD100}" type="slidenum">
              <a:rPr lang="en-US"/>
              <a:pPr/>
              <a:t>23</a:t>
            </a:fld>
            <a:endParaRPr lang="en-US"/>
          </a:p>
        </p:txBody>
      </p:sp>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p:txBody>
          <a:bodyPr/>
          <a:lstStyle/>
          <a:p>
            <a:pPr algn="ctr"/>
            <a:endParaRPr lang="en-US" dirty="0"/>
          </a:p>
        </p:txBody>
      </p:sp>
    </p:spTree>
    <p:extLst>
      <p:ext uri="{BB962C8B-B14F-4D97-AF65-F5344CB8AC3E}">
        <p14:creationId xmlns:p14="http://schemas.microsoft.com/office/powerpoint/2010/main" val="2082266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Elkhart Co SWCD) Cover crop mix in spring in Elkhart County</a:t>
            </a:r>
          </a:p>
        </p:txBody>
      </p:sp>
      <p:sp>
        <p:nvSpPr>
          <p:cNvPr id="4" name="Slide Number Placeholder 3"/>
          <p:cNvSpPr>
            <a:spLocks noGrp="1"/>
          </p:cNvSpPr>
          <p:nvPr>
            <p:ph type="sldNum" sz="quarter" idx="10"/>
          </p:nvPr>
        </p:nvSpPr>
        <p:spPr/>
        <p:txBody>
          <a:bodyPr/>
          <a:lstStyle/>
          <a:p>
            <a:fld id="{282E9C4C-F396-463A-B2B5-F09E59E1F167}" type="slidenum">
              <a:rPr lang="en-US" smtClean="0"/>
              <a:pPr/>
              <a:t>24</a:t>
            </a:fld>
            <a:endParaRPr lang="en-US"/>
          </a:p>
        </p:txBody>
      </p:sp>
    </p:spTree>
    <p:extLst>
      <p:ext uri="{BB962C8B-B14F-4D97-AF65-F5344CB8AC3E}">
        <p14:creationId xmlns:p14="http://schemas.microsoft.com/office/powerpoint/2010/main" val="66288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BB2A7-FA52-47CC-85CD-77187EF4A3BC}" type="slidenum">
              <a:rPr lang="en-US"/>
              <a:pPr/>
              <a:t>26</a:t>
            </a:fld>
            <a:endParaRPr lang="en-US"/>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p:txBody>
          <a:bodyPr/>
          <a:lstStyle/>
          <a:p>
            <a:r>
              <a:rPr lang="en-US" dirty="0"/>
              <a:t> The best resource for Dust Bowl activities, lesson ideas, and background information is from the PBS Special by Ken Burns</a:t>
            </a:r>
          </a:p>
          <a:p>
            <a:endParaRPr lang="en-US" dirty="0"/>
          </a:p>
          <a:p>
            <a:r>
              <a:rPr lang="en-US" dirty="0"/>
              <a:t>The USDA-NRCS also has historical accounts of the why, the who, and the when the agency was formed.</a:t>
            </a:r>
          </a:p>
        </p:txBody>
      </p:sp>
    </p:spTree>
    <p:extLst>
      <p:ext uri="{BB962C8B-B14F-4D97-AF65-F5344CB8AC3E}">
        <p14:creationId xmlns:p14="http://schemas.microsoft.com/office/powerpoint/2010/main" val="620364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BB2A7-FA52-47CC-85CD-77187EF4A3BC}" type="slidenum">
              <a:rPr lang="en-US"/>
              <a:pPr/>
              <a:t>27</a:t>
            </a:fld>
            <a:endParaRPr lang="en-US"/>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p:txBody>
          <a:bodyPr/>
          <a:lstStyle/>
          <a:p>
            <a:pPr algn="ctr"/>
            <a:r>
              <a:rPr lang="en-US" dirty="0"/>
              <a:t>  </a:t>
            </a:r>
          </a:p>
          <a:p>
            <a:r>
              <a:rPr lang="en-US" dirty="0"/>
              <a:t>Thank you, contact us any time!</a:t>
            </a:r>
          </a:p>
          <a:p>
            <a:endParaRPr lang="en-US" dirty="0"/>
          </a:p>
          <a:p>
            <a:r>
              <a:rPr lang="en-US" dirty="0"/>
              <a:t>We are available to come and do presentations as well as provide more background information and/or lesson planning support for educators in Elkhart County!</a:t>
            </a:r>
          </a:p>
        </p:txBody>
      </p:sp>
    </p:spTree>
    <p:extLst>
      <p:ext uri="{BB962C8B-B14F-4D97-AF65-F5344CB8AC3E}">
        <p14:creationId xmlns:p14="http://schemas.microsoft.com/office/powerpoint/2010/main" val="93056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Dust Bowl was a period of severe dust storms that greatly damaged the ecology and agriculture of the American and Canadian prairies during the 1930s; severe drought and a failure to apply dryland farming methods to prevent the aeolian processes (aka wind erosion) caused the phenomenon.</a:t>
            </a:r>
          </a:p>
          <a:p>
            <a:endParaRPr lang="en-US" dirty="0"/>
          </a:p>
          <a:p>
            <a:r>
              <a:rPr lang="en-US" b="1" dirty="0"/>
              <a:t>Educational Movie</a:t>
            </a:r>
            <a:r>
              <a:rPr lang="en-US" dirty="0"/>
              <a:t>: http://www.pbs.org/kenburns/dustbowl/   (Copy/paste into browser. Link checked 12/3/2018.)</a:t>
            </a:r>
          </a:p>
        </p:txBody>
      </p:sp>
      <p:sp>
        <p:nvSpPr>
          <p:cNvPr id="4" name="Slide Number Placeholder 3"/>
          <p:cNvSpPr>
            <a:spLocks noGrp="1"/>
          </p:cNvSpPr>
          <p:nvPr>
            <p:ph type="sldNum" sz="quarter" idx="10"/>
          </p:nvPr>
        </p:nvSpPr>
        <p:spPr/>
        <p:txBody>
          <a:bodyPr/>
          <a:lstStyle/>
          <a:p>
            <a:fld id="{282E9C4C-F396-463A-B2B5-F09E59E1F167}" type="slidenum">
              <a:rPr lang="en-US" smtClean="0"/>
              <a:pPr/>
              <a:t>3</a:t>
            </a:fld>
            <a:endParaRPr lang="en-US"/>
          </a:p>
        </p:txBody>
      </p:sp>
    </p:spTree>
    <p:extLst>
      <p:ext uri="{BB962C8B-B14F-4D97-AF65-F5344CB8AC3E}">
        <p14:creationId xmlns:p14="http://schemas.microsoft.com/office/powerpoint/2010/main" val="400455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agricultural practices included: tillage, over-grazing, removal of windbreaks, not leaving residue or cover on the soil, and not rotating crops (planting the same thing year after year)</a:t>
            </a:r>
          </a:p>
          <a:p>
            <a:endParaRPr lang="en-US" dirty="0"/>
          </a:p>
          <a:p>
            <a:r>
              <a:rPr lang="en-US" dirty="0"/>
              <a:t>Those practice mixed with the drought spelled out disaster</a:t>
            </a:r>
          </a:p>
        </p:txBody>
      </p:sp>
      <p:sp>
        <p:nvSpPr>
          <p:cNvPr id="4" name="Slide Number Placeholder 3"/>
          <p:cNvSpPr>
            <a:spLocks noGrp="1"/>
          </p:cNvSpPr>
          <p:nvPr>
            <p:ph type="sldNum" sz="quarter" idx="10"/>
          </p:nvPr>
        </p:nvSpPr>
        <p:spPr/>
        <p:txBody>
          <a:bodyPr/>
          <a:lstStyle/>
          <a:p>
            <a:fld id="{282E9C4C-F396-463A-B2B5-F09E59E1F167}" type="slidenum">
              <a:rPr lang="en-US" smtClean="0"/>
              <a:pPr/>
              <a:t>4</a:t>
            </a:fld>
            <a:endParaRPr lang="en-US"/>
          </a:p>
        </p:txBody>
      </p:sp>
    </p:spTree>
    <p:extLst>
      <p:ext uri="{BB962C8B-B14F-4D97-AF65-F5344CB8AC3E}">
        <p14:creationId xmlns:p14="http://schemas.microsoft.com/office/powerpoint/2010/main" val="305437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timeline is meant to be an overview of events leading to the formation of conservation districts. Does not include all details.</a:t>
            </a:r>
          </a:p>
        </p:txBody>
      </p:sp>
      <p:sp>
        <p:nvSpPr>
          <p:cNvPr id="4" name="Slide Number Placeholder 3"/>
          <p:cNvSpPr>
            <a:spLocks noGrp="1"/>
          </p:cNvSpPr>
          <p:nvPr>
            <p:ph type="sldNum" sz="quarter" idx="10"/>
          </p:nvPr>
        </p:nvSpPr>
        <p:spPr/>
        <p:txBody>
          <a:bodyPr/>
          <a:lstStyle/>
          <a:p>
            <a:fld id="{282E9C4C-F396-463A-B2B5-F09E59E1F167}" type="slidenum">
              <a:rPr lang="en-US" smtClean="0"/>
              <a:pPr/>
              <a:t>5</a:t>
            </a:fld>
            <a:endParaRPr lang="en-US"/>
          </a:p>
        </p:txBody>
      </p:sp>
    </p:spTree>
    <p:extLst>
      <p:ext uri="{BB962C8B-B14F-4D97-AF65-F5344CB8AC3E}">
        <p14:creationId xmlns:p14="http://schemas.microsoft.com/office/powerpoint/2010/main" val="426326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timeline is meant to be an overview of events leading to the formation of conservation districts. Does not include all details.</a:t>
            </a:r>
          </a:p>
          <a:p>
            <a:endParaRPr lang="en-US" dirty="0"/>
          </a:p>
        </p:txBody>
      </p:sp>
      <p:sp>
        <p:nvSpPr>
          <p:cNvPr id="4" name="Slide Number Placeholder 3"/>
          <p:cNvSpPr>
            <a:spLocks noGrp="1"/>
          </p:cNvSpPr>
          <p:nvPr>
            <p:ph type="sldNum" sz="quarter" idx="10"/>
          </p:nvPr>
        </p:nvSpPr>
        <p:spPr/>
        <p:txBody>
          <a:bodyPr/>
          <a:lstStyle/>
          <a:p>
            <a:fld id="{282E9C4C-F396-463A-B2B5-F09E59E1F167}" type="slidenum">
              <a:rPr lang="en-US" smtClean="0"/>
              <a:pPr/>
              <a:t>6</a:t>
            </a:fld>
            <a:endParaRPr lang="en-US"/>
          </a:p>
        </p:txBody>
      </p:sp>
    </p:spTree>
    <p:extLst>
      <p:ext uri="{BB962C8B-B14F-4D97-AF65-F5344CB8AC3E}">
        <p14:creationId xmlns:p14="http://schemas.microsoft.com/office/powerpoint/2010/main" val="2271301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 pause in the timeline to explain what people were thinking (</a:t>
            </a:r>
            <a:r>
              <a:rPr lang="en-US" dirty="0" err="1"/>
              <a:t>eg.</a:t>
            </a:r>
            <a:r>
              <a:rPr lang="en-US" dirty="0"/>
              <a:t> “How are we going to fix this?”)</a:t>
            </a:r>
          </a:p>
        </p:txBody>
      </p:sp>
      <p:sp>
        <p:nvSpPr>
          <p:cNvPr id="4" name="Slide Number Placeholder 3"/>
          <p:cNvSpPr>
            <a:spLocks noGrp="1"/>
          </p:cNvSpPr>
          <p:nvPr>
            <p:ph type="sldNum" sz="quarter" idx="10"/>
          </p:nvPr>
        </p:nvSpPr>
        <p:spPr/>
        <p:txBody>
          <a:bodyPr/>
          <a:lstStyle/>
          <a:p>
            <a:fld id="{282E9C4C-F396-463A-B2B5-F09E59E1F167}" type="slidenum">
              <a:rPr lang="en-US" smtClean="0"/>
              <a:pPr/>
              <a:t>7</a:t>
            </a:fld>
            <a:endParaRPr lang="en-US"/>
          </a:p>
        </p:txBody>
      </p:sp>
    </p:spTree>
    <p:extLst>
      <p:ext uri="{BB962C8B-B14F-4D97-AF65-F5344CB8AC3E}">
        <p14:creationId xmlns:p14="http://schemas.microsoft.com/office/powerpoint/2010/main" val="232543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serious problem with soil erosion.</a:t>
            </a:r>
          </a:p>
          <a:p>
            <a:endParaRPr lang="en-US" dirty="0"/>
          </a:p>
          <a:p>
            <a:r>
              <a:rPr lang="en-US" dirty="0"/>
              <a:t>For scale: An elephant is an average of 5 tons. A car is about 2 tons. </a:t>
            </a:r>
          </a:p>
        </p:txBody>
      </p:sp>
      <p:sp>
        <p:nvSpPr>
          <p:cNvPr id="4" name="Slide Number Placeholder 3"/>
          <p:cNvSpPr>
            <a:spLocks noGrp="1"/>
          </p:cNvSpPr>
          <p:nvPr>
            <p:ph type="sldNum" sz="quarter" idx="10"/>
          </p:nvPr>
        </p:nvSpPr>
        <p:spPr/>
        <p:txBody>
          <a:bodyPr/>
          <a:lstStyle/>
          <a:p>
            <a:fld id="{282E9C4C-F396-463A-B2B5-F09E59E1F167}" type="slidenum">
              <a:rPr lang="en-US" smtClean="0"/>
              <a:pPr/>
              <a:t>8</a:t>
            </a:fld>
            <a:endParaRPr lang="en-US"/>
          </a:p>
        </p:txBody>
      </p:sp>
    </p:spTree>
    <p:extLst>
      <p:ext uri="{BB962C8B-B14F-4D97-AF65-F5344CB8AC3E}">
        <p14:creationId xmlns:p14="http://schemas.microsoft.com/office/powerpoint/2010/main" val="123954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timeline is meant to be an overview of events leading to the formation of conservation districts. Does not include all details.</a:t>
            </a:r>
          </a:p>
          <a:p>
            <a:endParaRPr lang="en-US" dirty="0"/>
          </a:p>
        </p:txBody>
      </p:sp>
      <p:sp>
        <p:nvSpPr>
          <p:cNvPr id="4" name="Slide Number Placeholder 3"/>
          <p:cNvSpPr>
            <a:spLocks noGrp="1"/>
          </p:cNvSpPr>
          <p:nvPr>
            <p:ph type="sldNum" sz="quarter" idx="10"/>
          </p:nvPr>
        </p:nvSpPr>
        <p:spPr/>
        <p:txBody>
          <a:bodyPr/>
          <a:lstStyle/>
          <a:p>
            <a:fld id="{282E9C4C-F396-463A-B2B5-F09E59E1F167}" type="slidenum">
              <a:rPr lang="en-US" smtClean="0"/>
              <a:pPr/>
              <a:t>9</a:t>
            </a:fld>
            <a:endParaRPr lang="en-US"/>
          </a:p>
        </p:txBody>
      </p:sp>
    </p:spTree>
    <p:extLst>
      <p:ext uri="{BB962C8B-B14F-4D97-AF65-F5344CB8AC3E}">
        <p14:creationId xmlns:p14="http://schemas.microsoft.com/office/powerpoint/2010/main" val="524808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0F444-E73C-4238-B26F-9AABCF6C9B38}" type="slidenum">
              <a:rPr lang="en-US" smtClean="0"/>
              <a:pPr/>
              <a:t>‹#›</a:t>
            </a:fld>
            <a:endParaRPr lang="en-US"/>
          </a:p>
        </p:txBody>
      </p:sp>
    </p:spTree>
    <p:extLst>
      <p:ext uri="{BB962C8B-B14F-4D97-AF65-F5344CB8AC3E}">
        <p14:creationId xmlns:p14="http://schemas.microsoft.com/office/powerpoint/2010/main" val="1765572164"/>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16F187-B4A1-4AE8-945A-FA32E471EC53}" type="slidenum">
              <a:rPr lang="en-US" smtClean="0"/>
              <a:pPr/>
              <a:t>‹#›</a:t>
            </a:fld>
            <a:endParaRPr lang="en-US"/>
          </a:p>
        </p:txBody>
      </p:sp>
    </p:spTree>
    <p:extLst>
      <p:ext uri="{BB962C8B-B14F-4D97-AF65-F5344CB8AC3E}">
        <p14:creationId xmlns:p14="http://schemas.microsoft.com/office/powerpoint/2010/main" val="2127164077"/>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193A34-B627-45C3-A872-415248800837}" type="slidenum">
              <a:rPr lang="en-US" smtClean="0"/>
              <a:pPr/>
              <a:t>‹#›</a:t>
            </a:fld>
            <a:endParaRPr lang="en-US"/>
          </a:p>
        </p:txBody>
      </p:sp>
    </p:spTree>
    <p:extLst>
      <p:ext uri="{BB962C8B-B14F-4D97-AF65-F5344CB8AC3E}">
        <p14:creationId xmlns:p14="http://schemas.microsoft.com/office/powerpoint/2010/main" val="2275418767"/>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A2EDFE5F-06C0-41AA-95F1-41F9E09CD4B0}" type="slidenum">
              <a:rPr lang="en-US"/>
              <a:pPr/>
              <a:t>‹#›</a:t>
            </a:fld>
            <a:endParaRPr lang="en-US"/>
          </a:p>
        </p:txBody>
      </p:sp>
    </p:spTree>
    <p:extLst>
      <p:ext uri="{BB962C8B-B14F-4D97-AF65-F5344CB8AC3E}">
        <p14:creationId xmlns:p14="http://schemas.microsoft.com/office/powerpoint/2010/main" val="700944089"/>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450A-D44C-46F2-AF4B-9BF47A3DBA9D}" type="slidenum">
              <a:rPr lang="en-US" smtClean="0"/>
              <a:pPr/>
              <a:t>‹#›</a:t>
            </a:fld>
            <a:endParaRPr lang="en-US"/>
          </a:p>
        </p:txBody>
      </p:sp>
    </p:spTree>
    <p:extLst>
      <p:ext uri="{BB962C8B-B14F-4D97-AF65-F5344CB8AC3E}">
        <p14:creationId xmlns:p14="http://schemas.microsoft.com/office/powerpoint/2010/main" val="45322376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11ACA-2533-4134-BBB7-2D07F622FE74}" type="slidenum">
              <a:rPr lang="en-US" smtClean="0"/>
              <a:pPr/>
              <a:t>‹#›</a:t>
            </a:fld>
            <a:endParaRPr lang="en-US"/>
          </a:p>
        </p:txBody>
      </p:sp>
    </p:spTree>
    <p:extLst>
      <p:ext uri="{BB962C8B-B14F-4D97-AF65-F5344CB8AC3E}">
        <p14:creationId xmlns:p14="http://schemas.microsoft.com/office/powerpoint/2010/main" val="293883425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D1F93B8-05F8-4293-8C1C-9000F569C398}" type="slidenum">
              <a:rPr lang="en-US" smtClean="0"/>
              <a:pPr/>
              <a:t>‹#›</a:t>
            </a:fld>
            <a:endParaRPr lang="en-US"/>
          </a:p>
        </p:txBody>
      </p:sp>
    </p:spTree>
    <p:extLst>
      <p:ext uri="{BB962C8B-B14F-4D97-AF65-F5344CB8AC3E}">
        <p14:creationId xmlns:p14="http://schemas.microsoft.com/office/powerpoint/2010/main" val="3908497195"/>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0C8DD2CA-1EA4-46A1-8577-EBB537DFFD7B}" type="slidenum">
              <a:rPr lang="en-US" smtClean="0"/>
              <a:pPr/>
              <a:t>‹#›</a:t>
            </a:fld>
            <a:endParaRPr lang="en-US"/>
          </a:p>
        </p:txBody>
      </p:sp>
    </p:spTree>
    <p:extLst>
      <p:ext uri="{BB962C8B-B14F-4D97-AF65-F5344CB8AC3E}">
        <p14:creationId xmlns:p14="http://schemas.microsoft.com/office/powerpoint/2010/main" val="3473501763"/>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DF473DDB-E909-4677-9C22-0D980C5F41D8}" type="slidenum">
              <a:rPr lang="en-US" smtClean="0"/>
              <a:pPr/>
              <a:t>‹#›</a:t>
            </a:fld>
            <a:endParaRPr lang="en-US"/>
          </a:p>
        </p:txBody>
      </p:sp>
    </p:spTree>
    <p:extLst>
      <p:ext uri="{BB962C8B-B14F-4D97-AF65-F5344CB8AC3E}">
        <p14:creationId xmlns:p14="http://schemas.microsoft.com/office/powerpoint/2010/main" val="92541209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0B02D-B5EB-4326-A847-B6975AF69E7E}" type="slidenum">
              <a:rPr lang="en-US" smtClean="0"/>
              <a:pPr/>
              <a:t>‹#›</a:t>
            </a:fld>
            <a:endParaRPr lang="en-US"/>
          </a:p>
        </p:txBody>
      </p:sp>
    </p:spTree>
    <p:extLst>
      <p:ext uri="{BB962C8B-B14F-4D97-AF65-F5344CB8AC3E}">
        <p14:creationId xmlns:p14="http://schemas.microsoft.com/office/powerpoint/2010/main" val="147874340"/>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AF488D4-765E-460A-BA6F-198BCA3F98A3}" type="slidenum">
              <a:rPr lang="en-US" smtClean="0"/>
              <a:pPr/>
              <a:t>‹#›</a:t>
            </a:fld>
            <a:endParaRPr lang="en-US"/>
          </a:p>
        </p:txBody>
      </p:sp>
    </p:spTree>
    <p:extLst>
      <p:ext uri="{BB962C8B-B14F-4D97-AF65-F5344CB8AC3E}">
        <p14:creationId xmlns:p14="http://schemas.microsoft.com/office/powerpoint/2010/main" val="342722835"/>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29653E6D-18A1-4D40-9685-ECECAE884F90}" type="slidenum">
              <a:rPr lang="en-US" smtClean="0"/>
              <a:pPr/>
              <a:t>‹#›</a:t>
            </a:fld>
            <a:endParaRPr lang="en-US"/>
          </a:p>
        </p:txBody>
      </p:sp>
    </p:spTree>
    <p:extLst>
      <p:ext uri="{BB962C8B-B14F-4D97-AF65-F5344CB8AC3E}">
        <p14:creationId xmlns:p14="http://schemas.microsoft.com/office/powerpoint/2010/main" val="334530847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20EE2DF-3917-4B12-A581-C33878F36C58}" type="slidenum">
              <a:rPr lang="en-US" smtClean="0"/>
              <a:pPr/>
              <a:t>‹#›</a:t>
            </a:fld>
            <a:endParaRPr lang="en-US"/>
          </a:p>
        </p:txBody>
      </p:sp>
    </p:spTree>
    <p:extLst>
      <p:ext uri="{BB962C8B-B14F-4D97-AF65-F5344CB8AC3E}">
        <p14:creationId xmlns:p14="http://schemas.microsoft.com/office/powerpoint/2010/main" val="2247502226"/>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fade thruBlk="1"/>
  </p:transition>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25.jp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nrcs.usda.gov/wps/portal/nrcs/main/national/about/history/" TargetMode="External"/><Relationship Id="rId3" Type="http://schemas.openxmlformats.org/officeDocument/2006/relationships/image" Target="../media/image2.png"/><Relationship Id="rId7" Type="http://schemas.openxmlformats.org/officeDocument/2006/relationships/hyperlink" Target="https://www.nrcs.usda.gov/wps/portal/nrcs/detail/national/about/history/?cid=nrcs143_021383"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pbs.org/kenburns/dustbowl/about/overview/" TargetMode="External"/><Relationship Id="rId5" Type="http://schemas.openxmlformats.org/officeDocument/2006/relationships/hyperlink" Target="http://www.pbs.org/kenburns/dustbowl/educators/whirlwind-activities/" TargetMode="External"/><Relationship Id="rId4" Type="http://schemas.openxmlformats.org/officeDocument/2006/relationships/hyperlink" Target="http://www.pbs.org/kenburns/dustbowl/educators/lesson-plans/" TargetMode="External"/><Relationship Id="rId9" Type="http://schemas.openxmlformats.org/officeDocument/2006/relationships/hyperlink" Target="https://www.nrcs.usda.gov/wps/portal/nrcs/detail/national/about/history/?cid=nrcs143_02139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BEA3-9474-452E-902B-BE17BBBED1E0}"/>
              </a:ext>
            </a:extLst>
          </p:cNvPr>
          <p:cNvSpPr>
            <a:spLocks noGrp="1"/>
          </p:cNvSpPr>
          <p:nvPr>
            <p:ph type="ctrTitle"/>
          </p:nvPr>
        </p:nvSpPr>
        <p:spPr/>
        <p:txBody>
          <a:bodyPr/>
          <a:lstStyle/>
          <a:p>
            <a:pPr algn="ctr"/>
            <a:r>
              <a:rPr lang="en-US" b="1" dirty="0">
                <a:solidFill>
                  <a:schemeClr val="accent5"/>
                </a:solidFill>
              </a:rPr>
              <a:t>The History of the </a:t>
            </a:r>
            <a:br>
              <a:rPr lang="en-US" b="1" dirty="0">
                <a:solidFill>
                  <a:schemeClr val="accent5"/>
                </a:solidFill>
              </a:rPr>
            </a:br>
            <a:r>
              <a:rPr lang="en-US" b="1" dirty="0">
                <a:solidFill>
                  <a:schemeClr val="accent5"/>
                </a:solidFill>
              </a:rPr>
              <a:t>Soil and Water Conservation Districts</a:t>
            </a:r>
            <a:endParaRPr lang="en-US" dirty="0">
              <a:solidFill>
                <a:srgbClr val="8CC540"/>
              </a:solidFill>
            </a:endParaRPr>
          </a:p>
        </p:txBody>
      </p:sp>
      <p:sp>
        <p:nvSpPr>
          <p:cNvPr id="3" name="Subtitle 2">
            <a:extLst>
              <a:ext uri="{FF2B5EF4-FFF2-40B4-BE49-F238E27FC236}">
                <a16:creationId xmlns:a16="http://schemas.microsoft.com/office/drawing/2014/main" id="{1CAE1A9D-7A7F-474A-AFA2-BB84C1C3900E}"/>
              </a:ext>
            </a:extLst>
          </p:cNvPr>
          <p:cNvSpPr>
            <a:spLocks noGrp="1"/>
          </p:cNvSpPr>
          <p:nvPr>
            <p:ph type="subTitle" idx="1"/>
          </p:nvPr>
        </p:nvSpPr>
        <p:spPr/>
        <p:txBody>
          <a:bodyPr/>
          <a:lstStyle/>
          <a:p>
            <a:pPr algn="ctr"/>
            <a:r>
              <a:rPr lang="en-US" sz="2800" dirty="0"/>
              <a:t>The Dust Bowl to Today</a:t>
            </a:r>
          </a:p>
          <a:p>
            <a:endParaRPr lang="en-US" dirty="0"/>
          </a:p>
        </p:txBody>
      </p:sp>
      <p:pic>
        <p:nvPicPr>
          <p:cNvPr id="5" name="Picture 4">
            <a:extLst>
              <a:ext uri="{FF2B5EF4-FFF2-40B4-BE49-F238E27FC236}">
                <a16:creationId xmlns:a16="http://schemas.microsoft.com/office/drawing/2014/main" id="{C50C6913-CC8C-41CE-8A2D-1F7DAF9515A0}"/>
              </a:ext>
            </a:extLst>
          </p:cNvPr>
          <p:cNvPicPr>
            <a:picLocks noChangeAspect="1"/>
          </p:cNvPicPr>
          <p:nvPr/>
        </p:nvPicPr>
        <p:blipFill>
          <a:blip r:embed="rId3"/>
          <a:stretch>
            <a:fillRect/>
          </a:stretch>
        </p:blipFill>
        <p:spPr>
          <a:xfrm>
            <a:off x="9396054" y="1963616"/>
            <a:ext cx="2703582" cy="2706630"/>
          </a:xfrm>
          <a:prstGeom prst="rect">
            <a:avLst/>
          </a:prstGeom>
        </p:spPr>
      </p:pic>
      <p:sp>
        <p:nvSpPr>
          <p:cNvPr id="6" name="TextBox 5">
            <a:extLst>
              <a:ext uri="{FF2B5EF4-FFF2-40B4-BE49-F238E27FC236}">
                <a16:creationId xmlns:a16="http://schemas.microsoft.com/office/drawing/2014/main" id="{746C6929-E74D-4465-A166-3728308176AE}"/>
              </a:ext>
            </a:extLst>
          </p:cNvPr>
          <p:cNvSpPr txBox="1"/>
          <p:nvPr/>
        </p:nvSpPr>
        <p:spPr>
          <a:xfrm>
            <a:off x="10972800" y="6553200"/>
            <a:ext cx="1295400" cy="261610"/>
          </a:xfrm>
          <a:prstGeom prst="rect">
            <a:avLst/>
          </a:prstGeom>
          <a:noFill/>
        </p:spPr>
        <p:txBody>
          <a:bodyPr wrap="square" rtlCol="0">
            <a:spAutoFit/>
          </a:bodyPr>
          <a:lstStyle/>
          <a:p>
            <a:r>
              <a:rPr lang="en-US" sz="1100" dirty="0"/>
              <a:t>Updated 11/2018</a:t>
            </a:r>
          </a:p>
        </p:txBody>
      </p:sp>
    </p:spTree>
    <p:extLst>
      <p:ext uri="{BB962C8B-B14F-4D97-AF65-F5344CB8AC3E}">
        <p14:creationId xmlns:p14="http://schemas.microsoft.com/office/powerpoint/2010/main" val="3272511277"/>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3752CF-AF43-4938-98EA-E3C39E4AD5E1}"/>
              </a:ext>
            </a:extLst>
          </p:cNvPr>
          <p:cNvSpPr>
            <a:spLocks noGrp="1"/>
          </p:cNvSpPr>
          <p:nvPr>
            <p:ph type="body" idx="1"/>
          </p:nvPr>
        </p:nvSpPr>
        <p:spPr>
          <a:xfrm>
            <a:off x="5932715" y="762001"/>
            <a:ext cx="5410200" cy="2653487"/>
          </a:xfrm>
        </p:spPr>
        <p:txBody>
          <a:bodyPr>
            <a:normAutofit/>
          </a:bodyPr>
          <a:lstStyle/>
          <a:p>
            <a:pPr indent="-457200"/>
            <a:r>
              <a:rPr lang="en-US" dirty="0">
                <a:solidFill>
                  <a:schemeClr val="accent2"/>
                </a:solidFill>
              </a:rPr>
              <a:t>Extensive conservation work has reduced blowing topsoil by 65%</a:t>
            </a:r>
          </a:p>
          <a:p>
            <a:pPr indent="-457200"/>
            <a:endParaRPr lang="en-US" dirty="0">
              <a:solidFill>
                <a:schemeClr val="accent2"/>
              </a:solidFill>
            </a:endParaRPr>
          </a:p>
          <a:p>
            <a:r>
              <a:rPr lang="en-US" dirty="0">
                <a:solidFill>
                  <a:schemeClr val="accent2"/>
                </a:solidFill>
              </a:rPr>
              <a:t>Rain arrived, ending the Dust Bowl Drought</a:t>
            </a:r>
          </a:p>
          <a:p>
            <a:endParaRPr lang="en-US" dirty="0">
              <a:solidFill>
                <a:schemeClr val="accent2"/>
              </a:solidFill>
            </a:endParaRPr>
          </a:p>
          <a:p>
            <a:r>
              <a:rPr lang="en-US" dirty="0">
                <a:solidFill>
                  <a:schemeClr val="accent2"/>
                </a:solidFill>
              </a:rPr>
              <a:t>.</a:t>
            </a:r>
          </a:p>
          <a:p>
            <a:endParaRPr lang="en-US" dirty="0"/>
          </a:p>
        </p:txBody>
      </p:sp>
      <p:pic>
        <p:nvPicPr>
          <p:cNvPr id="4" name="Content Placeholder 4">
            <a:extLst>
              <a:ext uri="{FF2B5EF4-FFF2-40B4-BE49-F238E27FC236}">
                <a16:creationId xmlns:a16="http://schemas.microsoft.com/office/drawing/2014/main" id="{A6B8A9CF-6C06-439C-B080-6F119ACCC04A}"/>
              </a:ext>
            </a:extLst>
          </p:cNvPr>
          <p:cNvPicPr>
            <a:picLocks noChangeAspect="1"/>
          </p:cNvPicPr>
          <p:nvPr/>
        </p:nvPicPr>
        <p:blipFill>
          <a:blip r:embed="rId3"/>
          <a:stretch>
            <a:fillRect/>
          </a:stretch>
        </p:blipFill>
        <p:spPr>
          <a:xfrm>
            <a:off x="391146" y="6139171"/>
            <a:ext cx="2671028" cy="675284"/>
          </a:xfrm>
          <a:prstGeom prst="rect">
            <a:avLst/>
          </a:prstGeom>
        </p:spPr>
      </p:pic>
      <p:sp>
        <p:nvSpPr>
          <p:cNvPr id="6" name="TextBox 5">
            <a:extLst>
              <a:ext uri="{FF2B5EF4-FFF2-40B4-BE49-F238E27FC236}">
                <a16:creationId xmlns:a16="http://schemas.microsoft.com/office/drawing/2014/main" id="{CF7368FF-F07F-48C6-A525-046B1F7A8BDC}"/>
              </a:ext>
            </a:extLst>
          </p:cNvPr>
          <p:cNvSpPr txBox="1"/>
          <p:nvPr/>
        </p:nvSpPr>
        <p:spPr>
          <a:xfrm>
            <a:off x="3021875" y="762001"/>
            <a:ext cx="2738846" cy="584775"/>
          </a:xfrm>
          <a:prstGeom prst="rect">
            <a:avLst/>
          </a:prstGeom>
          <a:noFill/>
        </p:spPr>
        <p:txBody>
          <a:bodyPr wrap="square" rtlCol="0">
            <a:spAutoFit/>
          </a:bodyPr>
          <a:lstStyle/>
          <a:p>
            <a:pPr algn="r"/>
            <a:r>
              <a:rPr lang="en-US" sz="3200" b="1" dirty="0">
                <a:solidFill>
                  <a:schemeClr val="accent4"/>
                </a:solidFill>
              </a:rPr>
              <a:t>1938</a:t>
            </a:r>
          </a:p>
        </p:txBody>
      </p:sp>
      <p:sp>
        <p:nvSpPr>
          <p:cNvPr id="7" name="TextBox 6">
            <a:extLst>
              <a:ext uri="{FF2B5EF4-FFF2-40B4-BE49-F238E27FC236}">
                <a16:creationId xmlns:a16="http://schemas.microsoft.com/office/drawing/2014/main" id="{F53EB1CC-7886-473F-AB6B-726698D78C9B}"/>
              </a:ext>
            </a:extLst>
          </p:cNvPr>
          <p:cNvSpPr txBox="1"/>
          <p:nvPr/>
        </p:nvSpPr>
        <p:spPr>
          <a:xfrm>
            <a:off x="2971800" y="1796356"/>
            <a:ext cx="2838995" cy="584775"/>
          </a:xfrm>
          <a:prstGeom prst="rect">
            <a:avLst/>
          </a:prstGeom>
          <a:noFill/>
        </p:spPr>
        <p:txBody>
          <a:bodyPr wrap="square" rtlCol="0">
            <a:spAutoFit/>
          </a:bodyPr>
          <a:lstStyle/>
          <a:p>
            <a:pPr algn="r"/>
            <a:r>
              <a:rPr lang="en-US" sz="3200" b="1" dirty="0">
                <a:solidFill>
                  <a:schemeClr val="accent4"/>
                </a:solidFill>
              </a:rPr>
              <a:t>Fall 1939</a:t>
            </a:r>
          </a:p>
        </p:txBody>
      </p:sp>
      <p:sp>
        <p:nvSpPr>
          <p:cNvPr id="10" name="Title 1">
            <a:extLst>
              <a:ext uri="{FF2B5EF4-FFF2-40B4-BE49-F238E27FC236}">
                <a16:creationId xmlns:a16="http://schemas.microsoft.com/office/drawing/2014/main" id="{D5233928-83A8-48E7-BBD8-75CCFE94EE38}"/>
              </a:ext>
            </a:extLst>
          </p:cNvPr>
          <p:cNvSpPr txBox="1">
            <a:spLocks/>
          </p:cNvSpPr>
          <p:nvPr/>
        </p:nvSpPr>
        <p:spPr>
          <a:xfrm>
            <a:off x="227534" y="2616926"/>
            <a:ext cx="2834640" cy="16154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900" b="0" kern="1200" spc="-100" baseline="0">
                <a:solidFill>
                  <a:schemeClr val="tx1">
                    <a:lumMod val="65000"/>
                    <a:lumOff val="35000"/>
                  </a:schemeClr>
                </a:solidFill>
                <a:latin typeface="+mj-lt"/>
                <a:ea typeface="+mj-ea"/>
                <a:cs typeface="+mj-cs"/>
              </a:defRPr>
            </a:lvl1pPr>
          </a:lstStyle>
          <a:p>
            <a:pPr algn="ctr"/>
            <a:r>
              <a:rPr lang="en-US" sz="3600" spc="0">
                <a:ln w="0"/>
                <a:solidFill>
                  <a:schemeClr val="tx1"/>
                </a:solidFill>
              </a:rPr>
              <a:t>Conservation District Timeline</a:t>
            </a:r>
            <a:endParaRPr lang="en-US" sz="3600" spc="0" dirty="0">
              <a:ln w="0"/>
              <a:solidFill>
                <a:schemeClr val="tx1"/>
              </a:solidFill>
            </a:endParaRPr>
          </a:p>
        </p:txBody>
      </p:sp>
      <p:pic>
        <p:nvPicPr>
          <p:cNvPr id="8" name="Picture 5" descr="NRCSDC01015">
            <a:extLst>
              <a:ext uri="{FF2B5EF4-FFF2-40B4-BE49-F238E27FC236}">
                <a16:creationId xmlns:a16="http://schemas.microsoft.com/office/drawing/2014/main" id="{A4CFABA8-46F6-4EFA-A907-FDD3CE8337A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rcRect t="10834" b="7709"/>
          <a:stretch>
            <a:fillRect/>
          </a:stretch>
        </p:blipFill>
        <p:spPr bwMode="auto">
          <a:xfrm>
            <a:off x="4267199" y="2697160"/>
            <a:ext cx="6359457" cy="3551239"/>
          </a:xfrm>
          <a:prstGeom prst="rect">
            <a:avLst/>
          </a:prstGeom>
          <a:ln>
            <a:noFill/>
          </a:ln>
          <a:effectLst>
            <a:softEdge rad="112500"/>
          </a:effectLst>
        </p:spPr>
      </p:pic>
    </p:spTree>
    <p:extLst>
      <p:ext uri="{BB962C8B-B14F-4D97-AF65-F5344CB8AC3E}">
        <p14:creationId xmlns:p14="http://schemas.microsoft.com/office/powerpoint/2010/main" val="41396957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9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3900"/>
                            </p:stCondLst>
                            <p:childTnLst>
                              <p:par>
                                <p:cTn id="8" presetID="6" presetClass="emph" presetSubtype="0" fill="hold" nodeType="afterEffect">
                                  <p:stCondLst>
                                    <p:cond delay="0"/>
                                  </p:stCondLst>
                                  <p:childTnLst>
                                    <p:animScale>
                                      <p:cBhvr>
                                        <p:cTn id="9" dur="72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43400" y="824615"/>
            <a:ext cx="6553200" cy="5208770"/>
          </a:xfrm>
          <a:prstGeom prst="rect">
            <a:avLst/>
          </a:prstGeom>
        </p:spPr>
      </p:pic>
      <p:sp>
        <p:nvSpPr>
          <p:cNvPr id="5" name="Title 1">
            <a:extLst>
              <a:ext uri="{FF2B5EF4-FFF2-40B4-BE49-F238E27FC236}">
                <a16:creationId xmlns:a16="http://schemas.microsoft.com/office/drawing/2014/main" id="{5750AEC5-C7E4-49D7-860D-2DF69B58FF34}"/>
              </a:ext>
            </a:extLst>
          </p:cNvPr>
          <p:cNvSpPr>
            <a:spLocks noGrp="1"/>
          </p:cNvSpPr>
          <p:nvPr>
            <p:ph type="title"/>
          </p:nvPr>
        </p:nvSpPr>
        <p:spPr>
          <a:xfrm>
            <a:off x="256032" y="1143000"/>
            <a:ext cx="2834640" cy="2377440"/>
          </a:xfrm>
        </p:spPr>
        <p:txBody>
          <a:bodyPr>
            <a:noAutofit/>
          </a:bodyPr>
          <a:lstStyle/>
          <a:p>
            <a:pPr algn="ctr"/>
            <a:r>
              <a:rPr lang="en-US" sz="2800" dirty="0"/>
              <a:t>In 1940, Indiana’s first Conservation District Law </a:t>
            </a:r>
            <a:br>
              <a:rPr lang="en-US" sz="2800" dirty="0"/>
            </a:br>
            <a:r>
              <a:rPr lang="en-US" sz="2800" dirty="0"/>
              <a:t>(IC 13-3-1) was enacted.</a:t>
            </a:r>
          </a:p>
        </p:txBody>
      </p:sp>
      <p:sp>
        <p:nvSpPr>
          <p:cNvPr id="6" name="Text Placeholder 3">
            <a:extLst>
              <a:ext uri="{FF2B5EF4-FFF2-40B4-BE49-F238E27FC236}">
                <a16:creationId xmlns:a16="http://schemas.microsoft.com/office/drawing/2014/main" id="{56923388-80BB-493D-9797-9EC8F2052971}"/>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algn="ctr"/>
            <a:r>
              <a:rPr lang="en-US" dirty="0">
                <a:ln w="0"/>
                <a:solidFill>
                  <a:schemeClr val="accent5"/>
                </a:solidFill>
                <a:effectLst>
                  <a:outerShdw blurRad="38100" dist="19050" dir="2700000" algn="tl" rotWithShape="0">
                    <a:schemeClr val="dk1">
                      <a:alpha val="40000"/>
                    </a:schemeClr>
                  </a:outerShdw>
                </a:effectLst>
              </a:rPr>
              <a:t>Vanderburgh County was the first to establish a Soil and Water Conservation District in Indiana</a:t>
            </a:r>
          </a:p>
          <a:p>
            <a:endParaRPr lang="en-US" dirty="0"/>
          </a:p>
        </p:txBody>
      </p:sp>
      <p:pic>
        <p:nvPicPr>
          <p:cNvPr id="9" name="Content Placeholder 4">
            <a:extLst>
              <a:ext uri="{FF2B5EF4-FFF2-40B4-BE49-F238E27FC236}">
                <a16:creationId xmlns:a16="http://schemas.microsoft.com/office/drawing/2014/main" id="{266DF97D-F9B6-456E-BABD-621CCECFEFD0}"/>
              </a:ext>
            </a:extLst>
          </p:cNvPr>
          <p:cNvPicPr>
            <a:picLocks noChangeAspect="1"/>
          </p:cNvPicPr>
          <p:nvPr/>
        </p:nvPicPr>
        <p:blipFill>
          <a:blip r:embed="rId4"/>
          <a:stretch>
            <a:fillRect/>
          </a:stretch>
        </p:blipFill>
        <p:spPr>
          <a:xfrm>
            <a:off x="391146" y="6139171"/>
            <a:ext cx="2671028" cy="675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50AEC5-C7E4-49D7-860D-2DF69B58FF34}"/>
              </a:ext>
            </a:extLst>
          </p:cNvPr>
          <p:cNvSpPr>
            <a:spLocks noGrp="1"/>
          </p:cNvSpPr>
          <p:nvPr>
            <p:ph type="title"/>
          </p:nvPr>
        </p:nvSpPr>
        <p:spPr>
          <a:xfrm>
            <a:off x="256032" y="1143000"/>
            <a:ext cx="2834640" cy="2377440"/>
          </a:xfrm>
        </p:spPr>
        <p:txBody>
          <a:bodyPr>
            <a:noAutofit/>
          </a:bodyPr>
          <a:lstStyle/>
          <a:p>
            <a:pPr algn="ctr"/>
            <a:r>
              <a:rPr lang="en-US" sz="2800" dirty="0"/>
              <a:t>Elkhart County Soil and Water Conservation District was established on </a:t>
            </a:r>
            <a:r>
              <a:rPr lang="en-US" sz="2800" b="1" dirty="0"/>
              <a:t>February 26, 1941</a:t>
            </a:r>
          </a:p>
        </p:txBody>
      </p:sp>
      <p:sp>
        <p:nvSpPr>
          <p:cNvPr id="6" name="Text Placeholder 3">
            <a:extLst>
              <a:ext uri="{FF2B5EF4-FFF2-40B4-BE49-F238E27FC236}">
                <a16:creationId xmlns:a16="http://schemas.microsoft.com/office/drawing/2014/main" id="{56923388-80BB-493D-9797-9EC8F2052971}"/>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J. Bernard Myers and Harry S. </a:t>
            </a:r>
            <a:r>
              <a:rPr lang="en-US" dirty="0" err="1">
                <a:ln w="0"/>
                <a:solidFill>
                  <a:schemeClr val="accent5"/>
                </a:solidFill>
                <a:effectLst>
                  <a:outerShdw blurRad="38100" dist="19050" dir="2700000" algn="tl" rotWithShape="0">
                    <a:schemeClr val="dk1">
                      <a:alpha val="40000"/>
                    </a:schemeClr>
                  </a:outerShdw>
                </a:effectLst>
              </a:rPr>
              <a:t>Eby</a:t>
            </a:r>
            <a:r>
              <a:rPr lang="en-US" dirty="0">
                <a:ln w="0"/>
                <a:solidFill>
                  <a:schemeClr val="accent5"/>
                </a:solidFill>
                <a:effectLst>
                  <a:outerShdw blurRad="38100" dist="19050" dir="2700000" algn="tl" rotWithShape="0">
                    <a:schemeClr val="dk1">
                      <a:alpha val="40000"/>
                    </a:schemeClr>
                  </a:outerShdw>
                </a:effectLst>
              </a:rPr>
              <a:t> successfully applied to the State in order to establish the SWCD office </a:t>
            </a:r>
          </a:p>
          <a:p>
            <a:endParaRPr lang="en-US" dirty="0"/>
          </a:p>
        </p:txBody>
      </p:sp>
      <p:pic>
        <p:nvPicPr>
          <p:cNvPr id="3" name="Picture 2">
            <a:extLst>
              <a:ext uri="{FF2B5EF4-FFF2-40B4-BE49-F238E27FC236}">
                <a16:creationId xmlns:a16="http://schemas.microsoft.com/office/drawing/2014/main" id="{2129992D-E3E3-47E3-A6BF-94164C2EA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538912"/>
            <a:ext cx="4582523" cy="5780176"/>
          </a:xfrm>
          <a:prstGeom prst="rect">
            <a:avLst/>
          </a:prstGeom>
        </p:spPr>
      </p:pic>
      <p:pic>
        <p:nvPicPr>
          <p:cNvPr id="8" name="Picture 7">
            <a:extLst>
              <a:ext uri="{FF2B5EF4-FFF2-40B4-BE49-F238E27FC236}">
                <a16:creationId xmlns:a16="http://schemas.microsoft.com/office/drawing/2014/main" id="{93DDC515-D182-474B-A40E-2E872F63F9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799" y="1992743"/>
            <a:ext cx="3337560" cy="2700528"/>
          </a:xfrm>
          <a:prstGeom prst="rect">
            <a:avLst/>
          </a:prstGeom>
        </p:spPr>
      </p:pic>
      <p:sp>
        <p:nvSpPr>
          <p:cNvPr id="9" name="Text Placeholder 3">
            <a:extLst>
              <a:ext uri="{FF2B5EF4-FFF2-40B4-BE49-F238E27FC236}">
                <a16:creationId xmlns:a16="http://schemas.microsoft.com/office/drawing/2014/main" id="{863590D8-A63F-493D-B63F-111CFF54AC70}"/>
              </a:ext>
            </a:extLst>
          </p:cNvPr>
          <p:cNvSpPr txBox="1">
            <a:spLocks/>
          </p:cNvSpPr>
          <p:nvPr/>
        </p:nvSpPr>
        <p:spPr>
          <a:xfrm>
            <a:off x="8947511" y="4712321"/>
            <a:ext cx="2054135" cy="45720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Harry </a:t>
            </a:r>
            <a:r>
              <a:rPr lang="en-US" dirty="0" err="1">
                <a:ln w="0"/>
                <a:solidFill>
                  <a:schemeClr val="accent5"/>
                </a:solidFill>
                <a:effectLst>
                  <a:outerShdw blurRad="38100" dist="19050" dir="2700000" algn="tl" rotWithShape="0">
                    <a:schemeClr val="dk1">
                      <a:alpha val="40000"/>
                    </a:schemeClr>
                  </a:outerShdw>
                </a:effectLst>
              </a:rPr>
              <a:t>Eby</a:t>
            </a:r>
            <a:endParaRPr lang="en-US" dirty="0"/>
          </a:p>
        </p:txBody>
      </p:sp>
      <p:pic>
        <p:nvPicPr>
          <p:cNvPr id="10" name="Content Placeholder 4">
            <a:extLst>
              <a:ext uri="{FF2B5EF4-FFF2-40B4-BE49-F238E27FC236}">
                <a16:creationId xmlns:a16="http://schemas.microsoft.com/office/drawing/2014/main" id="{BB4A6C9C-E0AC-4E13-8202-D8D90B4615DE}"/>
              </a:ext>
            </a:extLst>
          </p:cNvPr>
          <p:cNvPicPr>
            <a:picLocks noChangeAspect="1"/>
          </p:cNvPicPr>
          <p:nvPr/>
        </p:nvPicPr>
        <p:blipFill>
          <a:blip r:embed="rId5"/>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373096238"/>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NRCSDC01010"/>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l="4887" t="616" r="4887" b="754"/>
          <a:stretch>
            <a:fillRect/>
          </a:stretch>
        </p:blipFill>
        <p:spPr>
          <a:xfrm>
            <a:off x="4038600" y="762000"/>
            <a:ext cx="7195672" cy="5396754"/>
          </a:xfrm>
          <a:noFill/>
          <a:ln/>
        </p:spPr>
      </p:pic>
      <p:sp>
        <p:nvSpPr>
          <p:cNvPr id="5" name="Title 1">
            <a:extLst>
              <a:ext uri="{FF2B5EF4-FFF2-40B4-BE49-F238E27FC236}">
                <a16:creationId xmlns:a16="http://schemas.microsoft.com/office/drawing/2014/main" id="{30CF147B-A79E-4DA2-AF15-D5E40D635DB8}"/>
              </a:ext>
            </a:extLst>
          </p:cNvPr>
          <p:cNvSpPr txBox="1">
            <a:spLocks/>
          </p:cNvSpPr>
          <p:nvPr/>
        </p:nvSpPr>
        <p:spPr>
          <a:xfrm>
            <a:off x="256032" y="135636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dirty="0"/>
              <a:t>Early work by the Soil and Water Conservation Districts focused on assisting farmers with conservation “measures”</a:t>
            </a:r>
            <a:endParaRPr lang="en-US" sz="2800" b="1" dirty="0"/>
          </a:p>
        </p:txBody>
      </p:sp>
      <p:sp>
        <p:nvSpPr>
          <p:cNvPr id="6" name="Text Placeholder 3">
            <a:extLst>
              <a:ext uri="{FF2B5EF4-FFF2-40B4-BE49-F238E27FC236}">
                <a16:creationId xmlns:a16="http://schemas.microsoft.com/office/drawing/2014/main" id="{AF7D54CD-0C83-400D-8823-B6C75C43FFEC}"/>
              </a:ext>
            </a:extLst>
          </p:cNvPr>
          <p:cNvSpPr txBox="1">
            <a:spLocks/>
          </p:cNvSpPr>
          <p:nvPr/>
        </p:nvSpPr>
        <p:spPr>
          <a:xfrm>
            <a:off x="256032" y="41910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Now, we refer to these “measures” as practices. The goal was and is to keep soil from blowing and washing away (eroding) </a:t>
            </a:r>
          </a:p>
          <a:p>
            <a:endParaRPr lang="en-US" dirty="0"/>
          </a:p>
        </p:txBody>
      </p:sp>
      <p:pic>
        <p:nvPicPr>
          <p:cNvPr id="11" name="Content Placeholder 4">
            <a:extLst>
              <a:ext uri="{FF2B5EF4-FFF2-40B4-BE49-F238E27FC236}">
                <a16:creationId xmlns:a16="http://schemas.microsoft.com/office/drawing/2014/main" id="{572D525F-20C2-484E-8694-4E3369E3638C}"/>
              </a:ext>
            </a:extLst>
          </p:cNvPr>
          <p:cNvPicPr>
            <a:picLocks noChangeAspect="1"/>
          </p:cNvPicPr>
          <p:nvPr/>
        </p:nvPicPr>
        <p:blipFill>
          <a:blip r:embed="rId5"/>
          <a:stretch>
            <a:fillRect/>
          </a:stretch>
        </p:blipFill>
        <p:spPr>
          <a:xfrm>
            <a:off x="391146" y="6139171"/>
            <a:ext cx="2671028" cy="675284"/>
          </a:xfrm>
          <a:prstGeom prst="rect">
            <a:avLst/>
          </a:prstGeom>
        </p:spPr>
      </p:pic>
    </p:spTree>
  </p:cSld>
  <p:clrMapOvr>
    <a:masterClrMapping/>
  </p:clrMapOvr>
  <p:transition advClick="0" advTm="800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descr="NRCSOH0100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l="2942" t="504" r="2942" b="618"/>
          <a:stretch>
            <a:fillRect/>
          </a:stretch>
        </p:blipFill>
        <p:spPr bwMode="auto">
          <a:xfrm>
            <a:off x="4038600" y="723900"/>
            <a:ext cx="7213600" cy="5410200"/>
          </a:xfrm>
          <a:prstGeom prst="rect">
            <a:avLst/>
          </a:prstGeom>
          <a:noFill/>
        </p:spPr>
      </p:pic>
      <p:pic>
        <p:nvPicPr>
          <p:cNvPr id="4" name="Content Placeholder 4">
            <a:extLst>
              <a:ext uri="{FF2B5EF4-FFF2-40B4-BE49-F238E27FC236}">
                <a16:creationId xmlns:a16="http://schemas.microsoft.com/office/drawing/2014/main" id="{C741A506-ADC4-43FC-8DB6-7A59BE8C4C56}"/>
              </a:ext>
            </a:extLst>
          </p:cNvPr>
          <p:cNvPicPr>
            <a:picLocks noChangeAspect="1"/>
          </p:cNvPicPr>
          <p:nvPr/>
        </p:nvPicPr>
        <p:blipFill>
          <a:blip r:embed="rId5"/>
          <a:stretch>
            <a:fillRect/>
          </a:stretch>
        </p:blipFill>
        <p:spPr>
          <a:xfrm>
            <a:off x="391146" y="6139171"/>
            <a:ext cx="2671028" cy="675284"/>
          </a:xfrm>
          <a:prstGeom prst="rect">
            <a:avLst/>
          </a:prstGeom>
        </p:spPr>
      </p:pic>
      <p:sp>
        <p:nvSpPr>
          <p:cNvPr id="5" name="Title 1">
            <a:extLst>
              <a:ext uri="{FF2B5EF4-FFF2-40B4-BE49-F238E27FC236}">
                <a16:creationId xmlns:a16="http://schemas.microsoft.com/office/drawing/2014/main" id="{888ECCA5-C636-4D5C-900E-FCEB5A19F344}"/>
              </a:ext>
            </a:extLst>
          </p:cNvPr>
          <p:cNvSpPr txBox="1">
            <a:spLocks/>
          </p:cNvSpPr>
          <p:nvPr/>
        </p:nvSpPr>
        <p:spPr>
          <a:xfrm>
            <a:off x="227534" y="16002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SWCD’s also helped put conservation on the ground by:</a:t>
            </a:r>
          </a:p>
        </p:txBody>
      </p:sp>
      <p:sp>
        <p:nvSpPr>
          <p:cNvPr id="9" name="Text Placeholder 3">
            <a:extLst>
              <a:ext uri="{FF2B5EF4-FFF2-40B4-BE49-F238E27FC236}">
                <a16:creationId xmlns:a16="http://schemas.microsoft.com/office/drawing/2014/main" id="{BF9E8AAD-6A69-43CB-9A3F-25AE3117E641}"/>
              </a:ext>
            </a:extLst>
          </p:cNvPr>
          <p:cNvSpPr txBox="1">
            <a:spLocks/>
          </p:cNvSpPr>
          <p:nvPr/>
        </p:nvSpPr>
        <p:spPr>
          <a:xfrm>
            <a:off x="227534" y="36576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1. Making specialized equipment available for use by interested landowners</a:t>
            </a:r>
          </a:p>
          <a:p>
            <a:endParaRPr lang="en-US" dirty="0"/>
          </a:p>
        </p:txBody>
      </p:sp>
    </p:spTree>
  </p:cSld>
  <p:clrMapOvr>
    <a:masterClrMapping/>
  </p:clrMapOvr>
  <p:transition advClick="0" advTm="6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5" name="Picture 5" descr="NRCSWI0100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l="6731" t="1241" r="6731" b="1353"/>
          <a:stretch>
            <a:fillRect/>
          </a:stretch>
        </p:blipFill>
        <p:spPr bwMode="auto">
          <a:xfrm>
            <a:off x="3886200" y="616323"/>
            <a:ext cx="7500472" cy="5625354"/>
          </a:xfrm>
          <a:prstGeom prst="rect">
            <a:avLst/>
          </a:prstGeom>
          <a:noFill/>
          <a:ln w="9525">
            <a:noFill/>
            <a:miter lim="800000"/>
            <a:headEnd/>
            <a:tailEnd/>
          </a:ln>
        </p:spPr>
      </p:pic>
      <p:sp>
        <p:nvSpPr>
          <p:cNvPr id="4" name="Text Placeholder 3">
            <a:extLst>
              <a:ext uri="{FF2B5EF4-FFF2-40B4-BE49-F238E27FC236}">
                <a16:creationId xmlns:a16="http://schemas.microsoft.com/office/drawing/2014/main" id="{847D5A31-F2A9-49F4-820D-B38D7C97999B}"/>
              </a:ext>
            </a:extLst>
          </p:cNvPr>
          <p:cNvSpPr txBox="1">
            <a:spLocks/>
          </p:cNvSpPr>
          <p:nvPr/>
        </p:nvSpPr>
        <p:spPr>
          <a:xfrm>
            <a:off x="256032" y="41910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2. Being involved in watershed projects for flood control and drainage</a:t>
            </a:r>
          </a:p>
          <a:p>
            <a:endParaRPr lang="en-US" dirty="0"/>
          </a:p>
        </p:txBody>
      </p:sp>
      <p:sp>
        <p:nvSpPr>
          <p:cNvPr id="5" name="Title 1">
            <a:extLst>
              <a:ext uri="{FF2B5EF4-FFF2-40B4-BE49-F238E27FC236}">
                <a16:creationId xmlns:a16="http://schemas.microsoft.com/office/drawing/2014/main" id="{A9E9404C-C890-416A-B854-18F90E819B6A}"/>
              </a:ext>
            </a:extLst>
          </p:cNvPr>
          <p:cNvSpPr txBox="1">
            <a:spLocks/>
          </p:cNvSpPr>
          <p:nvPr/>
        </p:nvSpPr>
        <p:spPr>
          <a:xfrm>
            <a:off x="227534" y="16002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SWCD’s also helped put conservation on the ground by:</a:t>
            </a:r>
          </a:p>
        </p:txBody>
      </p:sp>
      <p:pic>
        <p:nvPicPr>
          <p:cNvPr id="8" name="Content Placeholder 4">
            <a:extLst>
              <a:ext uri="{FF2B5EF4-FFF2-40B4-BE49-F238E27FC236}">
                <a16:creationId xmlns:a16="http://schemas.microsoft.com/office/drawing/2014/main" id="{28730B10-1D17-4659-A39E-4054CABCED3E}"/>
              </a:ext>
            </a:extLst>
          </p:cNvPr>
          <p:cNvPicPr>
            <a:picLocks noChangeAspect="1"/>
          </p:cNvPicPr>
          <p:nvPr/>
        </p:nvPicPr>
        <p:blipFill>
          <a:blip r:embed="rId5"/>
          <a:stretch>
            <a:fillRect/>
          </a:stretch>
        </p:blipFill>
        <p:spPr>
          <a:xfrm>
            <a:off x="391146" y="6139171"/>
            <a:ext cx="2671028" cy="675284"/>
          </a:xfrm>
          <a:prstGeom prst="rect">
            <a:avLst/>
          </a:prstGeom>
        </p:spPr>
      </p:pic>
    </p:spTree>
  </p:cSld>
  <p:clrMapOvr>
    <a:masterClrMapping/>
  </p:clrMapOvr>
  <p:transition advClick="0" advTm="700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3" name="Picture 5" descr="first cd"/>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t="230" r="7970"/>
          <a:stretch>
            <a:fillRect/>
          </a:stretch>
        </p:blipFill>
        <p:spPr bwMode="auto">
          <a:xfrm>
            <a:off x="3886200" y="613063"/>
            <a:ext cx="7543800" cy="5631873"/>
          </a:xfrm>
          <a:prstGeom prst="rect">
            <a:avLst/>
          </a:prstGeom>
          <a:noFill/>
          <a:ln w="19050">
            <a:noFill/>
            <a:miter lim="800000"/>
            <a:headEnd/>
            <a:tailEnd/>
          </a:ln>
        </p:spPr>
      </p:pic>
      <p:sp>
        <p:nvSpPr>
          <p:cNvPr id="4" name="Text Placeholder 3">
            <a:extLst>
              <a:ext uri="{FF2B5EF4-FFF2-40B4-BE49-F238E27FC236}">
                <a16:creationId xmlns:a16="http://schemas.microsoft.com/office/drawing/2014/main" id="{F82E92C3-8809-4E52-8070-95038B27BDCD}"/>
              </a:ext>
            </a:extLst>
          </p:cNvPr>
          <p:cNvSpPr txBox="1">
            <a:spLocks/>
          </p:cNvSpPr>
          <p:nvPr/>
        </p:nvSpPr>
        <p:spPr>
          <a:xfrm>
            <a:off x="256032" y="38100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3. Helping landowners develop conservation plans, which outline best management practices for conservation on their property</a:t>
            </a:r>
          </a:p>
          <a:p>
            <a:endParaRPr lang="en-US" dirty="0"/>
          </a:p>
        </p:txBody>
      </p:sp>
      <p:sp>
        <p:nvSpPr>
          <p:cNvPr id="5" name="Title 1">
            <a:extLst>
              <a:ext uri="{FF2B5EF4-FFF2-40B4-BE49-F238E27FC236}">
                <a16:creationId xmlns:a16="http://schemas.microsoft.com/office/drawing/2014/main" id="{FFE534BE-75DC-4A7A-B0AC-CEEB1541EC46}"/>
              </a:ext>
            </a:extLst>
          </p:cNvPr>
          <p:cNvSpPr txBox="1">
            <a:spLocks/>
          </p:cNvSpPr>
          <p:nvPr/>
        </p:nvSpPr>
        <p:spPr>
          <a:xfrm>
            <a:off x="227534" y="16002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SWCD’s also helped put conservation on the ground by:</a:t>
            </a:r>
          </a:p>
        </p:txBody>
      </p:sp>
      <p:pic>
        <p:nvPicPr>
          <p:cNvPr id="8" name="Content Placeholder 4">
            <a:extLst>
              <a:ext uri="{FF2B5EF4-FFF2-40B4-BE49-F238E27FC236}">
                <a16:creationId xmlns:a16="http://schemas.microsoft.com/office/drawing/2014/main" id="{BB0DDC17-F73A-4472-90F9-2CEF512FEC97}"/>
              </a:ext>
            </a:extLst>
          </p:cNvPr>
          <p:cNvPicPr>
            <a:picLocks noChangeAspect="1"/>
          </p:cNvPicPr>
          <p:nvPr/>
        </p:nvPicPr>
        <p:blipFill>
          <a:blip r:embed="rId5"/>
          <a:stretch>
            <a:fillRect/>
          </a:stretch>
        </p:blipFill>
        <p:spPr>
          <a:xfrm>
            <a:off x="391146" y="6139171"/>
            <a:ext cx="2671028" cy="675284"/>
          </a:xfrm>
          <a:prstGeom prst="rect">
            <a:avLst/>
          </a:prstGeom>
        </p:spPr>
      </p:pic>
    </p:spTree>
  </p:cSld>
  <p:clrMapOvr>
    <a:masterClrMapping/>
  </p:clrMapOvr>
  <p:transition advClick="0" advTm="13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E21C7-E764-4BAE-B727-6BDCCC3B86ED}"/>
              </a:ext>
            </a:extLst>
          </p:cNvPr>
          <p:cNvPicPr>
            <a:picLocks noChangeAspect="1"/>
          </p:cNvPicPr>
          <p:nvPr/>
        </p:nvPicPr>
        <p:blipFill>
          <a:blip r:embed="rId3"/>
          <a:stretch>
            <a:fillRect/>
          </a:stretch>
        </p:blipFill>
        <p:spPr>
          <a:xfrm>
            <a:off x="3581400" y="762001"/>
            <a:ext cx="8112471" cy="5334000"/>
          </a:xfrm>
          <a:prstGeom prst="rect">
            <a:avLst/>
          </a:prstGeom>
        </p:spPr>
      </p:pic>
      <p:sp>
        <p:nvSpPr>
          <p:cNvPr id="9" name="Text Placeholder 3">
            <a:extLst>
              <a:ext uri="{FF2B5EF4-FFF2-40B4-BE49-F238E27FC236}">
                <a16:creationId xmlns:a16="http://schemas.microsoft.com/office/drawing/2014/main" id="{DF12A4AE-E4AB-4EE3-A54C-0BF6ADAB9356}"/>
              </a:ext>
            </a:extLst>
          </p:cNvPr>
          <p:cNvSpPr txBox="1">
            <a:spLocks/>
          </p:cNvSpPr>
          <p:nvPr/>
        </p:nvSpPr>
        <p:spPr>
          <a:xfrm>
            <a:off x="256032" y="38100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That’s 1 in almost every county in the U.S!</a:t>
            </a:r>
          </a:p>
          <a:p>
            <a:endParaRPr lang="en-US" dirty="0"/>
          </a:p>
        </p:txBody>
      </p:sp>
      <p:sp>
        <p:nvSpPr>
          <p:cNvPr id="10" name="Title 1">
            <a:extLst>
              <a:ext uri="{FF2B5EF4-FFF2-40B4-BE49-F238E27FC236}">
                <a16:creationId xmlns:a16="http://schemas.microsoft.com/office/drawing/2014/main" id="{DC6E3410-252F-45A1-947A-6EB8DC17E530}"/>
              </a:ext>
            </a:extLst>
          </p:cNvPr>
          <p:cNvSpPr txBox="1">
            <a:spLocks/>
          </p:cNvSpPr>
          <p:nvPr/>
        </p:nvSpPr>
        <p:spPr>
          <a:xfrm>
            <a:off x="227534" y="16002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Today, there are nearly 3,000 SWCD’s nationwide</a:t>
            </a:r>
          </a:p>
        </p:txBody>
      </p:sp>
      <p:cxnSp>
        <p:nvCxnSpPr>
          <p:cNvPr id="11" name="Straight Arrow Connector 10">
            <a:extLst>
              <a:ext uri="{FF2B5EF4-FFF2-40B4-BE49-F238E27FC236}">
                <a16:creationId xmlns:a16="http://schemas.microsoft.com/office/drawing/2014/main" id="{63970C18-508E-42D2-93D8-AAA716416CFD}"/>
              </a:ext>
            </a:extLst>
          </p:cNvPr>
          <p:cNvCxnSpPr/>
          <p:nvPr/>
        </p:nvCxnSpPr>
        <p:spPr>
          <a:xfrm flipH="1">
            <a:off x="9144000" y="2057400"/>
            <a:ext cx="228600" cy="76200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80FD008E-F56D-4ED5-A02C-18E2312BE331}"/>
              </a:ext>
            </a:extLst>
          </p:cNvPr>
          <p:cNvSpPr txBox="1"/>
          <p:nvPr/>
        </p:nvSpPr>
        <p:spPr>
          <a:xfrm>
            <a:off x="9326880" y="1494204"/>
            <a:ext cx="838200" cy="646331"/>
          </a:xfrm>
          <a:prstGeom prst="rect">
            <a:avLst/>
          </a:prstGeom>
          <a:noFill/>
          <a:ln>
            <a:solidFill>
              <a:schemeClr val="accent5"/>
            </a:solidFill>
          </a:ln>
        </p:spPr>
        <p:txBody>
          <a:bodyPr wrap="square" rtlCol="0">
            <a:spAutoFit/>
          </a:bodyPr>
          <a:lstStyle/>
          <a:p>
            <a:pPr algn="ctr"/>
            <a:r>
              <a:rPr lang="en-US" dirty="0">
                <a:solidFill>
                  <a:schemeClr val="accent5"/>
                </a:solidFill>
              </a:rPr>
              <a:t>We’re here!</a:t>
            </a:r>
          </a:p>
        </p:txBody>
      </p:sp>
      <p:pic>
        <p:nvPicPr>
          <p:cNvPr id="17" name="Content Placeholder 4">
            <a:extLst>
              <a:ext uri="{FF2B5EF4-FFF2-40B4-BE49-F238E27FC236}">
                <a16:creationId xmlns:a16="http://schemas.microsoft.com/office/drawing/2014/main" id="{DD616972-9DE7-4F89-9898-268007D2BCC8}"/>
              </a:ext>
            </a:extLst>
          </p:cNvPr>
          <p:cNvPicPr>
            <a:picLocks noChangeAspect="1"/>
          </p:cNvPicPr>
          <p:nvPr/>
        </p:nvPicPr>
        <p:blipFill>
          <a:blip r:embed="rId4"/>
          <a:stretch>
            <a:fillRect/>
          </a:stretch>
        </p:blipFill>
        <p:spPr>
          <a:xfrm>
            <a:off x="391146" y="6139171"/>
            <a:ext cx="2671028" cy="675284"/>
          </a:xfrm>
          <a:prstGeom prst="rect">
            <a:avLst/>
          </a:prstGeom>
        </p:spPr>
      </p:pic>
    </p:spTree>
  </p:cSld>
  <p:clrMapOvr>
    <a:masterClrMapping/>
  </p:clrMapOvr>
  <p:transition advClick="0" advTm="7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981200" y="503238"/>
            <a:ext cx="8229600" cy="792162"/>
          </a:xfrm>
        </p:spPr>
        <p:txBody>
          <a:bodyPr/>
          <a:lstStyle/>
          <a:p>
            <a:r>
              <a:rPr lang="en-US" b="0" dirty="0"/>
              <a:t> </a:t>
            </a:r>
          </a:p>
        </p:txBody>
      </p:sp>
      <p:sp>
        <p:nvSpPr>
          <p:cNvPr id="5" name="Text Placeholder 3">
            <a:extLst>
              <a:ext uri="{FF2B5EF4-FFF2-40B4-BE49-F238E27FC236}">
                <a16:creationId xmlns:a16="http://schemas.microsoft.com/office/drawing/2014/main" id="{67BAFCF9-761F-4A9C-B6EE-CA511A09CF0E}"/>
              </a:ext>
            </a:extLst>
          </p:cNvPr>
          <p:cNvSpPr txBox="1">
            <a:spLocks/>
          </p:cNvSpPr>
          <p:nvPr/>
        </p:nvSpPr>
        <p:spPr>
          <a:xfrm>
            <a:off x="256032" y="38100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Our state has been nationally recognized for our collaborative efforts in getting conservation on the ground.</a:t>
            </a:r>
          </a:p>
          <a:p>
            <a:endParaRPr lang="en-US" dirty="0"/>
          </a:p>
        </p:txBody>
      </p:sp>
      <p:sp>
        <p:nvSpPr>
          <p:cNvPr id="6" name="Title 1">
            <a:extLst>
              <a:ext uri="{FF2B5EF4-FFF2-40B4-BE49-F238E27FC236}">
                <a16:creationId xmlns:a16="http://schemas.microsoft.com/office/drawing/2014/main" id="{8A7B8EFF-58D5-43C4-9A97-E38FBA7E2F95}"/>
              </a:ext>
            </a:extLst>
          </p:cNvPr>
          <p:cNvSpPr txBox="1">
            <a:spLocks/>
          </p:cNvSpPr>
          <p:nvPr/>
        </p:nvSpPr>
        <p:spPr>
          <a:xfrm>
            <a:off x="227534" y="16002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Indiana has a “Conservation Partnership” made up of many agencies</a:t>
            </a:r>
          </a:p>
        </p:txBody>
      </p:sp>
      <p:pic>
        <p:nvPicPr>
          <p:cNvPr id="14" name="Content Placeholder 4">
            <a:extLst>
              <a:ext uri="{FF2B5EF4-FFF2-40B4-BE49-F238E27FC236}">
                <a16:creationId xmlns:a16="http://schemas.microsoft.com/office/drawing/2014/main" id="{03FD9E1B-5CBD-4E5D-9122-877846B97B4C}"/>
              </a:ext>
            </a:extLst>
          </p:cNvPr>
          <p:cNvPicPr>
            <a:picLocks noChangeAspect="1"/>
          </p:cNvPicPr>
          <p:nvPr/>
        </p:nvPicPr>
        <p:blipFill>
          <a:blip r:embed="rId3"/>
          <a:stretch>
            <a:fillRect/>
          </a:stretch>
        </p:blipFill>
        <p:spPr>
          <a:xfrm>
            <a:off x="391146" y="6139171"/>
            <a:ext cx="2671028" cy="675284"/>
          </a:xfrm>
          <a:prstGeom prst="rect">
            <a:avLst/>
          </a:prstGeom>
        </p:spPr>
      </p:pic>
      <p:sp>
        <p:nvSpPr>
          <p:cNvPr id="2" name="TextBox 1">
            <a:extLst>
              <a:ext uri="{FF2B5EF4-FFF2-40B4-BE49-F238E27FC236}">
                <a16:creationId xmlns:a16="http://schemas.microsoft.com/office/drawing/2014/main" id="{E0E5707A-4E2F-4733-96A1-D20F3317A395}"/>
              </a:ext>
            </a:extLst>
          </p:cNvPr>
          <p:cNvSpPr txBox="1"/>
          <p:nvPr/>
        </p:nvSpPr>
        <p:spPr>
          <a:xfrm>
            <a:off x="3505200" y="918472"/>
            <a:ext cx="8229600" cy="5021055"/>
          </a:xfrm>
          <a:prstGeom prst="rect">
            <a:avLst/>
          </a:prstGeom>
          <a:noFill/>
        </p:spPr>
        <p:txBody>
          <a:bodyPr wrap="square" rtlCol="0">
            <a:spAutoFit/>
          </a:bodyPr>
          <a:lstStyle/>
          <a:p>
            <a:pPr algn="ctr">
              <a:lnSpc>
                <a:spcPct val="150000"/>
              </a:lnSpc>
            </a:pPr>
            <a:r>
              <a:rPr lang="en-US" sz="2400" dirty="0"/>
              <a:t>Indiana Association of Soil and Water Conservation Districts</a:t>
            </a:r>
          </a:p>
          <a:p>
            <a:pPr algn="ctr">
              <a:lnSpc>
                <a:spcPct val="150000"/>
              </a:lnSpc>
            </a:pPr>
            <a:r>
              <a:rPr lang="en-US" sz="2400" dirty="0"/>
              <a:t>92 County Soil and Water Conservation Districts</a:t>
            </a:r>
          </a:p>
          <a:p>
            <a:pPr algn="ctr">
              <a:lnSpc>
                <a:spcPct val="150000"/>
              </a:lnSpc>
            </a:pPr>
            <a:r>
              <a:rPr lang="en-US" sz="2400" dirty="0"/>
              <a:t>Indiana Department of Environmental Management</a:t>
            </a:r>
          </a:p>
          <a:p>
            <a:pPr algn="ctr">
              <a:lnSpc>
                <a:spcPct val="150000"/>
              </a:lnSpc>
            </a:pPr>
            <a:r>
              <a:rPr lang="en-US" sz="2400" dirty="0"/>
              <a:t>Indiana Department of Natural Resources</a:t>
            </a:r>
          </a:p>
          <a:p>
            <a:pPr algn="ctr">
              <a:lnSpc>
                <a:spcPct val="150000"/>
              </a:lnSpc>
            </a:pPr>
            <a:r>
              <a:rPr lang="en-US" sz="2400" dirty="0"/>
              <a:t>ISDA Division of Soil Conservation</a:t>
            </a:r>
          </a:p>
          <a:p>
            <a:pPr algn="ctr">
              <a:lnSpc>
                <a:spcPct val="150000"/>
              </a:lnSpc>
            </a:pPr>
            <a:r>
              <a:rPr lang="en-US" sz="2400" dirty="0"/>
              <a:t>Purdue Cooperative Extension Service</a:t>
            </a:r>
          </a:p>
          <a:p>
            <a:pPr algn="ctr">
              <a:lnSpc>
                <a:spcPct val="150000"/>
              </a:lnSpc>
            </a:pPr>
            <a:r>
              <a:rPr lang="en-US" sz="2400" dirty="0"/>
              <a:t>State Soil Conservation Board</a:t>
            </a:r>
          </a:p>
          <a:p>
            <a:pPr algn="ctr">
              <a:lnSpc>
                <a:spcPct val="150000"/>
              </a:lnSpc>
            </a:pPr>
            <a:r>
              <a:rPr lang="en-US" sz="2400" dirty="0"/>
              <a:t>USDA Farm Service Agency</a:t>
            </a:r>
          </a:p>
          <a:p>
            <a:pPr algn="ctr">
              <a:lnSpc>
                <a:spcPct val="150000"/>
              </a:lnSpc>
            </a:pPr>
            <a:r>
              <a:rPr lang="en-US" sz="2400" dirty="0"/>
              <a:t>USDA Natural Resources Conservation Service</a:t>
            </a:r>
          </a:p>
        </p:txBody>
      </p:sp>
    </p:spTree>
    <p:extLst>
      <p:ext uri="{BB962C8B-B14F-4D97-AF65-F5344CB8AC3E}">
        <p14:creationId xmlns:p14="http://schemas.microsoft.com/office/powerpoint/2010/main" val="3208748452"/>
      </p:ext>
    </p:extLst>
  </p:cSld>
  <p:clrMapOvr>
    <a:masterClrMapping/>
  </p:clrMapOvr>
  <mc:AlternateContent xmlns:mc="http://schemas.openxmlformats.org/markup-compatibility/2006" xmlns:p14="http://schemas.microsoft.com/office/powerpoint/2010/main">
    <mc:Choice Requires="p14">
      <p:transition spd="slow" p14:dur="5000" advClick="0" advTm="9000">
        <p:fade thruBlk="1"/>
      </p:transition>
    </mc:Choice>
    <mc:Fallback xmlns="">
      <p:transition spd="slow" advClick="0" advTm="9000">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4CEBF2F-8BF0-4E03-870F-97E099D7451F}"/>
              </a:ext>
            </a:extLst>
          </p:cNvPr>
          <p:cNvSpPr txBox="1">
            <a:spLocks/>
          </p:cNvSpPr>
          <p:nvPr/>
        </p:nvSpPr>
        <p:spPr>
          <a:xfrm>
            <a:off x="228600" y="224028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Within the Indiana Conservation Partnership, the Elkhart County SWCD has three main objectives</a:t>
            </a:r>
          </a:p>
        </p:txBody>
      </p:sp>
      <p:pic>
        <p:nvPicPr>
          <p:cNvPr id="13" name="Picture 12">
            <a:extLst>
              <a:ext uri="{FF2B5EF4-FFF2-40B4-BE49-F238E27FC236}">
                <a16:creationId xmlns:a16="http://schemas.microsoft.com/office/drawing/2014/main" id="{9A4F9C48-4F6D-4425-879A-B16636B68B2C}"/>
              </a:ext>
            </a:extLst>
          </p:cNvPr>
          <p:cNvPicPr>
            <a:picLocks noChangeAspect="1"/>
          </p:cNvPicPr>
          <p:nvPr/>
        </p:nvPicPr>
        <p:blipFill>
          <a:blip r:embed="rId3"/>
          <a:stretch>
            <a:fillRect/>
          </a:stretch>
        </p:blipFill>
        <p:spPr>
          <a:xfrm>
            <a:off x="3505200" y="1104900"/>
            <a:ext cx="8253278" cy="4648200"/>
          </a:xfrm>
          <a:prstGeom prst="rect">
            <a:avLst/>
          </a:prstGeom>
        </p:spPr>
      </p:pic>
      <p:pic>
        <p:nvPicPr>
          <p:cNvPr id="14" name="Content Placeholder 4">
            <a:extLst>
              <a:ext uri="{FF2B5EF4-FFF2-40B4-BE49-F238E27FC236}">
                <a16:creationId xmlns:a16="http://schemas.microsoft.com/office/drawing/2014/main" id="{E3D69BD7-0365-4AD6-9226-1A45C2EAF871}"/>
              </a:ext>
            </a:extLst>
          </p:cNvPr>
          <p:cNvPicPr>
            <a:picLocks noChangeAspect="1"/>
          </p:cNvPicPr>
          <p:nvPr/>
        </p:nvPicPr>
        <p:blipFill>
          <a:blip r:embed="rId4"/>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2437596314"/>
      </p:ext>
    </p:extLst>
  </p:cSld>
  <p:clrMapOvr>
    <a:masterClrMapping/>
  </p:clrMapOvr>
  <p:transition advClick="0" advTm="110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normAutofit/>
          </a:bodyPr>
          <a:lstStyle/>
          <a:p>
            <a:r>
              <a:rPr lang="en-US" sz="4800" dirty="0"/>
              <a:t>Learning Objectives</a:t>
            </a:r>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4" name="Rectangle 2">
            <a:extLst>
              <a:ext uri="{FF2B5EF4-FFF2-40B4-BE49-F238E27FC236}">
                <a16:creationId xmlns:a16="http://schemas.microsoft.com/office/drawing/2014/main" id="{8DDBEFB2-7ACB-4194-AF5C-60212F089CF5}"/>
              </a:ext>
            </a:extLst>
          </p:cNvPr>
          <p:cNvSpPr txBox="1">
            <a:spLocks noChangeArrowheads="1"/>
          </p:cNvSpPr>
          <p:nvPr/>
        </p:nvSpPr>
        <p:spPr>
          <a:xfrm>
            <a:off x="7239000" y="514424"/>
            <a:ext cx="5256028" cy="1218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4800" b="1" spc="0" dirty="0">
                <a:ln w="0"/>
                <a:solidFill>
                  <a:schemeClr val="accent5"/>
                </a:solidFill>
                <a:effectLst>
                  <a:outerShdw blurRad="38100" dist="19050" dir="2700000" algn="tl" rotWithShape="0">
                    <a:schemeClr val="dk1">
                      <a:alpha val="40000"/>
                    </a:schemeClr>
                  </a:outerShdw>
                </a:effectLst>
              </a:rPr>
              <a:t>Do You Know?</a:t>
            </a:r>
          </a:p>
        </p:txBody>
      </p:sp>
      <p:sp>
        <p:nvSpPr>
          <p:cNvPr id="6" name="Rectangle 4">
            <a:extLst>
              <a:ext uri="{FF2B5EF4-FFF2-40B4-BE49-F238E27FC236}">
                <a16:creationId xmlns:a16="http://schemas.microsoft.com/office/drawing/2014/main" id="{845CB30A-54D5-4D57-B699-3BC09F8ADAB2}"/>
              </a:ext>
            </a:extLst>
          </p:cNvPr>
          <p:cNvSpPr txBox="1">
            <a:spLocks noChangeArrowheads="1"/>
          </p:cNvSpPr>
          <p:nvPr/>
        </p:nvSpPr>
        <p:spPr>
          <a:xfrm>
            <a:off x="3733800" y="2138553"/>
            <a:ext cx="7772400" cy="3347847"/>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spcAft>
                <a:spcPct val="50000"/>
              </a:spcAft>
              <a:buFont typeface="Wingdings 2" pitchFamily="18" charset="2"/>
              <a:buNone/>
            </a:pPr>
            <a:r>
              <a:rPr lang="en-US" dirty="0">
                <a:ln w="0"/>
                <a:solidFill>
                  <a:schemeClr val="tx1"/>
                </a:solidFill>
                <a:effectLst>
                  <a:outerShdw blurRad="38100" dist="19050" dir="2700000" algn="tl" rotWithShape="0">
                    <a:schemeClr val="dk1">
                      <a:alpha val="40000"/>
                    </a:schemeClr>
                  </a:outerShdw>
                </a:effectLst>
              </a:rPr>
              <a:t>What ecological disaster caused the creation of conservation districts?</a:t>
            </a:r>
          </a:p>
          <a:p>
            <a:pPr marL="0" indent="0" algn="ctr">
              <a:spcAft>
                <a:spcPct val="50000"/>
              </a:spcAft>
              <a:buFont typeface="Wingdings 2" pitchFamily="18" charset="2"/>
              <a:buNone/>
            </a:pPr>
            <a:endParaRPr lang="en-US" dirty="0">
              <a:ln w="0"/>
              <a:solidFill>
                <a:schemeClr val="tx1"/>
              </a:solidFill>
              <a:effectLst>
                <a:outerShdw blurRad="38100" dist="19050" dir="2700000" algn="tl" rotWithShape="0">
                  <a:schemeClr val="dk1">
                    <a:alpha val="40000"/>
                  </a:schemeClr>
                </a:outerShdw>
              </a:effectLst>
            </a:endParaRPr>
          </a:p>
          <a:p>
            <a:pPr marL="0" indent="0" algn="ctr">
              <a:spcAft>
                <a:spcPct val="50000"/>
              </a:spcAft>
              <a:buFont typeface="Wingdings 2" pitchFamily="18" charset="2"/>
              <a:buNone/>
            </a:pPr>
            <a:r>
              <a:rPr lang="en-US" dirty="0">
                <a:ln w="0"/>
                <a:solidFill>
                  <a:schemeClr val="tx1"/>
                </a:solidFill>
                <a:effectLst>
                  <a:outerShdw blurRad="38100" dist="19050" dir="2700000" algn="tl" rotWithShape="0">
                    <a:schemeClr val="dk1">
                      <a:alpha val="40000"/>
                    </a:schemeClr>
                  </a:outerShdw>
                </a:effectLst>
              </a:rPr>
              <a:t>Who was a key person or people in the formation of the Soil Conservation Service and the Soil and Water Conservation Districts?</a:t>
            </a:r>
          </a:p>
          <a:p>
            <a:pPr marL="0" indent="0" algn="ctr">
              <a:spcAft>
                <a:spcPct val="50000"/>
              </a:spcAft>
              <a:buFont typeface="Wingdings 2" pitchFamily="18" charset="2"/>
              <a:buNone/>
            </a:pPr>
            <a:endParaRPr lang="en-US" dirty="0">
              <a:ln w="0"/>
              <a:solidFill>
                <a:schemeClr val="tx1"/>
              </a:solidFill>
              <a:effectLst>
                <a:outerShdw blurRad="38100" dist="19050" dir="2700000" algn="tl" rotWithShape="0">
                  <a:schemeClr val="dk1">
                    <a:alpha val="40000"/>
                  </a:schemeClr>
                </a:outerShdw>
              </a:effectLst>
            </a:endParaRPr>
          </a:p>
          <a:p>
            <a:pPr marL="0" indent="0" algn="ctr">
              <a:spcAft>
                <a:spcPct val="50000"/>
              </a:spcAft>
              <a:buFont typeface="Wingdings 2" pitchFamily="18" charset="2"/>
              <a:buNone/>
            </a:pPr>
            <a:r>
              <a:rPr lang="en-US" dirty="0">
                <a:ln w="0"/>
                <a:solidFill>
                  <a:schemeClr val="tx1"/>
                </a:solidFill>
                <a:effectLst>
                  <a:outerShdw blurRad="38100" dist="19050" dir="2700000" algn="tl" rotWithShape="0">
                    <a:schemeClr val="dk1">
                      <a:alpha val="40000"/>
                    </a:schemeClr>
                  </a:outerShdw>
                </a:effectLst>
              </a:rPr>
              <a:t>What does our local Soil and Water Conservation District (SWCD) do?</a:t>
            </a:r>
          </a:p>
        </p:txBody>
      </p:sp>
    </p:spTree>
    <p:extLst>
      <p:ext uri="{BB962C8B-B14F-4D97-AF65-F5344CB8AC3E}">
        <p14:creationId xmlns:p14="http://schemas.microsoft.com/office/powerpoint/2010/main" val="75278075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900"/>
                                        <p:tgtEl>
                                          <p:spTgt spid="4"/>
                                        </p:tgtEl>
                                      </p:cBhvr>
                                    </p:animEffect>
                                  </p:childTnLst>
                                </p:cTn>
                              </p:par>
                            </p:childTnLst>
                          </p:cTn>
                        </p:par>
                        <p:par>
                          <p:cTn id="8" fill="hold">
                            <p:stCondLst>
                              <p:cond delay="3400"/>
                            </p:stCondLst>
                            <p:childTnLst>
                              <p:par>
                                <p:cTn id="9" presetID="10" presetClass="entr" presetSubtype="0" fill="hold" grpId="0" nodeType="afterEffect">
                                  <p:stCondLst>
                                    <p:cond delay="14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900"/>
                                        <p:tgtEl>
                                          <p:spTgt spid="6">
                                            <p:txEl>
                                              <p:pRg st="0" end="0"/>
                                            </p:txEl>
                                          </p:spTgt>
                                        </p:tgtEl>
                                      </p:cBhvr>
                                    </p:animEffect>
                                  </p:childTnLst>
                                </p:cTn>
                              </p:par>
                            </p:childTnLst>
                          </p:cTn>
                        </p:par>
                        <p:par>
                          <p:cTn id="12" fill="hold">
                            <p:stCondLst>
                              <p:cond delay="10700"/>
                            </p:stCondLst>
                            <p:childTnLst>
                              <p:par>
                                <p:cTn id="13" presetID="10" presetClass="entr" presetSubtype="0" fill="hold" grpId="0" nodeType="afterEffect">
                                  <p:stCondLst>
                                    <p:cond delay="1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48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48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166B905-4C9E-44A0-94FA-0ABEDEE7E126}"/>
              </a:ext>
            </a:extLst>
          </p:cNvPr>
          <p:cNvSpPr txBox="1">
            <a:spLocks/>
          </p:cNvSpPr>
          <p:nvPr/>
        </p:nvSpPr>
        <p:spPr>
          <a:xfrm>
            <a:off x="256032" y="35052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We are a resource for farmers to learn about and implement conservation practices, especially no-till, cover crops, and filter strips.</a:t>
            </a:r>
          </a:p>
          <a:p>
            <a:endParaRPr lang="en-US" dirty="0"/>
          </a:p>
        </p:txBody>
      </p:sp>
      <p:sp>
        <p:nvSpPr>
          <p:cNvPr id="12" name="Title 1">
            <a:extLst>
              <a:ext uri="{FF2B5EF4-FFF2-40B4-BE49-F238E27FC236}">
                <a16:creationId xmlns:a16="http://schemas.microsoft.com/office/drawing/2014/main" id="{8B805F16-81BE-4B85-A298-8F5373E915DE}"/>
              </a:ext>
            </a:extLst>
          </p:cNvPr>
          <p:cNvSpPr txBox="1">
            <a:spLocks/>
          </p:cNvSpPr>
          <p:nvPr/>
        </p:nvSpPr>
        <p:spPr>
          <a:xfrm>
            <a:off x="227534" y="12954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Agricultural Conservation</a:t>
            </a:r>
          </a:p>
        </p:txBody>
      </p:sp>
      <p:pic>
        <p:nvPicPr>
          <p:cNvPr id="15" name="Picture 14">
            <a:extLst>
              <a:ext uri="{FF2B5EF4-FFF2-40B4-BE49-F238E27FC236}">
                <a16:creationId xmlns:a16="http://schemas.microsoft.com/office/drawing/2014/main" id="{247BD24A-48D7-4369-9000-0F6AEEF2F6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376" y="306324"/>
            <a:ext cx="4163568" cy="3122676"/>
          </a:xfrm>
          <a:prstGeom prst="rect">
            <a:avLst/>
          </a:prstGeom>
        </p:spPr>
      </p:pic>
      <p:pic>
        <p:nvPicPr>
          <p:cNvPr id="17" name="Picture 16">
            <a:extLst>
              <a:ext uri="{FF2B5EF4-FFF2-40B4-BE49-F238E27FC236}">
                <a16:creationId xmlns:a16="http://schemas.microsoft.com/office/drawing/2014/main" id="{A7E8B5A8-23C1-4F64-8846-0F1EE9E65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376" y="3505200"/>
            <a:ext cx="4163568" cy="3121152"/>
          </a:xfrm>
          <a:prstGeom prst="rect">
            <a:avLst/>
          </a:prstGeom>
        </p:spPr>
      </p:pic>
      <p:pic>
        <p:nvPicPr>
          <p:cNvPr id="13" name="Picture 12">
            <a:extLst>
              <a:ext uri="{FF2B5EF4-FFF2-40B4-BE49-F238E27FC236}">
                <a16:creationId xmlns:a16="http://schemas.microsoft.com/office/drawing/2014/main" id="{7A111D48-92B6-4324-90F0-4F716A48ED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172" y="762000"/>
            <a:ext cx="4000500" cy="5334000"/>
          </a:xfrm>
          <a:prstGeom prst="rect">
            <a:avLst/>
          </a:prstGeom>
        </p:spPr>
      </p:pic>
      <p:pic>
        <p:nvPicPr>
          <p:cNvPr id="18" name="Content Placeholder 4">
            <a:extLst>
              <a:ext uri="{FF2B5EF4-FFF2-40B4-BE49-F238E27FC236}">
                <a16:creationId xmlns:a16="http://schemas.microsoft.com/office/drawing/2014/main" id="{E3E746E4-DDFF-4225-AC56-F99E76A2C9DA}"/>
              </a:ext>
            </a:extLst>
          </p:cNvPr>
          <p:cNvPicPr>
            <a:picLocks noChangeAspect="1"/>
          </p:cNvPicPr>
          <p:nvPr/>
        </p:nvPicPr>
        <p:blipFill>
          <a:blip r:embed="rId6"/>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2611224818"/>
      </p:ext>
    </p:extLst>
  </p:cSld>
  <p:clrMapOvr>
    <a:masterClrMapping/>
  </p:clrMapOvr>
  <p:transition advClick="0" advTm="12000">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166B905-4C9E-44A0-94FA-0ABEDEE7E126}"/>
              </a:ext>
            </a:extLst>
          </p:cNvPr>
          <p:cNvSpPr txBox="1">
            <a:spLocks/>
          </p:cNvSpPr>
          <p:nvPr/>
        </p:nvSpPr>
        <p:spPr>
          <a:xfrm>
            <a:off x="256032" y="35052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We are a resource for citizens and landowners to learn about and implement conservation practices, especially rain gardens and rain barrels.</a:t>
            </a:r>
          </a:p>
          <a:p>
            <a:endParaRPr lang="en-US" dirty="0"/>
          </a:p>
        </p:txBody>
      </p:sp>
      <p:sp>
        <p:nvSpPr>
          <p:cNvPr id="12" name="Title 1">
            <a:extLst>
              <a:ext uri="{FF2B5EF4-FFF2-40B4-BE49-F238E27FC236}">
                <a16:creationId xmlns:a16="http://schemas.microsoft.com/office/drawing/2014/main" id="{8B805F16-81BE-4B85-A298-8F5373E915DE}"/>
              </a:ext>
            </a:extLst>
          </p:cNvPr>
          <p:cNvSpPr txBox="1">
            <a:spLocks/>
          </p:cNvSpPr>
          <p:nvPr/>
        </p:nvSpPr>
        <p:spPr>
          <a:xfrm>
            <a:off x="227534" y="12954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Urban Conservation</a:t>
            </a:r>
          </a:p>
        </p:txBody>
      </p:sp>
      <p:pic>
        <p:nvPicPr>
          <p:cNvPr id="9" name="Picture 8">
            <a:extLst>
              <a:ext uri="{FF2B5EF4-FFF2-40B4-BE49-F238E27FC236}">
                <a16:creationId xmlns:a16="http://schemas.microsoft.com/office/drawing/2014/main" id="{60CAB1EE-AA26-439F-91E8-95ACE7C477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1015" y="3431935"/>
            <a:ext cx="3883152" cy="3197465"/>
          </a:xfrm>
          <a:prstGeom prst="rect">
            <a:avLst/>
          </a:prstGeom>
        </p:spPr>
      </p:pic>
      <p:pic>
        <p:nvPicPr>
          <p:cNvPr id="5" name="Picture 4">
            <a:extLst>
              <a:ext uri="{FF2B5EF4-FFF2-40B4-BE49-F238E27FC236}">
                <a16:creationId xmlns:a16="http://schemas.microsoft.com/office/drawing/2014/main" id="{326E8327-FE33-4C67-9A11-8168B24CC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2727" y="304800"/>
            <a:ext cx="3901440" cy="2926080"/>
          </a:xfrm>
          <a:prstGeom prst="rect">
            <a:avLst/>
          </a:prstGeom>
        </p:spPr>
      </p:pic>
      <p:pic>
        <p:nvPicPr>
          <p:cNvPr id="7" name="Picture 6">
            <a:extLst>
              <a:ext uri="{FF2B5EF4-FFF2-40B4-BE49-F238E27FC236}">
                <a16:creationId xmlns:a16="http://schemas.microsoft.com/office/drawing/2014/main" id="{CE9C97B1-471E-4057-9DB2-2102B7443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88989" y="1410715"/>
            <a:ext cx="5380736" cy="4035552"/>
          </a:xfrm>
          <a:prstGeom prst="rect">
            <a:avLst/>
          </a:prstGeom>
        </p:spPr>
      </p:pic>
      <p:pic>
        <p:nvPicPr>
          <p:cNvPr id="16" name="Content Placeholder 4">
            <a:extLst>
              <a:ext uri="{FF2B5EF4-FFF2-40B4-BE49-F238E27FC236}">
                <a16:creationId xmlns:a16="http://schemas.microsoft.com/office/drawing/2014/main" id="{DBF614FE-CFC2-4C41-A17A-1C946A265402}"/>
              </a:ext>
            </a:extLst>
          </p:cNvPr>
          <p:cNvPicPr>
            <a:picLocks noChangeAspect="1"/>
          </p:cNvPicPr>
          <p:nvPr/>
        </p:nvPicPr>
        <p:blipFill>
          <a:blip r:embed="rId6"/>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3824308776"/>
      </p:ext>
    </p:extLst>
  </p:cSld>
  <p:clrMapOvr>
    <a:masterClrMapping/>
  </p:clrMapOvr>
  <p:transition advClick="0" advTm="12000">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166B905-4C9E-44A0-94FA-0ABEDEE7E126}"/>
              </a:ext>
            </a:extLst>
          </p:cNvPr>
          <p:cNvSpPr txBox="1">
            <a:spLocks/>
          </p:cNvSpPr>
          <p:nvPr/>
        </p:nvSpPr>
        <p:spPr>
          <a:xfrm>
            <a:off x="256032" y="35052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We provide educational opportunities and materials for adults and K-12 students.</a:t>
            </a:r>
          </a:p>
          <a:p>
            <a:endParaRPr lang="en-US" dirty="0"/>
          </a:p>
        </p:txBody>
      </p:sp>
      <p:sp>
        <p:nvSpPr>
          <p:cNvPr id="12" name="Title 1">
            <a:extLst>
              <a:ext uri="{FF2B5EF4-FFF2-40B4-BE49-F238E27FC236}">
                <a16:creationId xmlns:a16="http://schemas.microsoft.com/office/drawing/2014/main" id="{8B805F16-81BE-4B85-A298-8F5373E915DE}"/>
              </a:ext>
            </a:extLst>
          </p:cNvPr>
          <p:cNvSpPr txBox="1">
            <a:spLocks/>
          </p:cNvSpPr>
          <p:nvPr/>
        </p:nvSpPr>
        <p:spPr>
          <a:xfrm>
            <a:off x="227534" y="12954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Conservation Education</a:t>
            </a:r>
          </a:p>
        </p:txBody>
      </p:sp>
      <p:pic>
        <p:nvPicPr>
          <p:cNvPr id="3" name="Picture 2">
            <a:extLst>
              <a:ext uri="{FF2B5EF4-FFF2-40B4-BE49-F238E27FC236}">
                <a16:creationId xmlns:a16="http://schemas.microsoft.com/office/drawing/2014/main" id="{0A4D6A96-4367-4AB2-B56A-93A2E385D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261110"/>
            <a:ext cx="4154630" cy="3115973"/>
          </a:xfrm>
          <a:prstGeom prst="rect">
            <a:avLst/>
          </a:prstGeom>
        </p:spPr>
      </p:pic>
      <p:pic>
        <p:nvPicPr>
          <p:cNvPr id="6" name="Picture 5">
            <a:extLst>
              <a:ext uri="{FF2B5EF4-FFF2-40B4-BE49-F238E27FC236}">
                <a16:creationId xmlns:a16="http://schemas.microsoft.com/office/drawing/2014/main" id="{78D92F56-98E6-41F1-822D-27798A1B3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6370" y="3429000"/>
            <a:ext cx="4316730" cy="3237548"/>
          </a:xfrm>
          <a:prstGeom prst="rect">
            <a:avLst/>
          </a:prstGeom>
        </p:spPr>
      </p:pic>
      <p:pic>
        <p:nvPicPr>
          <p:cNvPr id="11" name="Picture 10">
            <a:extLst>
              <a:ext uri="{FF2B5EF4-FFF2-40B4-BE49-F238E27FC236}">
                <a16:creationId xmlns:a16="http://schemas.microsoft.com/office/drawing/2014/main" id="{5AA676F7-0AEC-4F82-981D-667325CB4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0672" y="314235"/>
            <a:ext cx="4316730" cy="2879958"/>
          </a:xfrm>
          <a:prstGeom prst="rect">
            <a:avLst/>
          </a:prstGeom>
        </p:spPr>
      </p:pic>
      <p:pic>
        <p:nvPicPr>
          <p:cNvPr id="13" name="Content Placeholder 4">
            <a:extLst>
              <a:ext uri="{FF2B5EF4-FFF2-40B4-BE49-F238E27FC236}">
                <a16:creationId xmlns:a16="http://schemas.microsoft.com/office/drawing/2014/main" id="{F5F63584-11CF-43B7-AAB7-86B26C8E6F53}"/>
              </a:ext>
            </a:extLst>
          </p:cNvPr>
          <p:cNvPicPr>
            <a:picLocks noChangeAspect="1"/>
          </p:cNvPicPr>
          <p:nvPr/>
        </p:nvPicPr>
        <p:blipFill>
          <a:blip r:embed="rId6"/>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3726712244"/>
      </p:ext>
    </p:extLst>
  </p:cSld>
  <p:clrMapOvr>
    <a:masterClrMapping/>
  </p:clrMapOvr>
  <p:transition advClick="0" advTm="12000">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4997DC-60CC-4135-B5CC-76AE73F39898}"/>
              </a:ext>
            </a:extLst>
          </p:cNvPr>
          <p:cNvSpPr txBox="1">
            <a:spLocks/>
          </p:cNvSpPr>
          <p:nvPr/>
        </p:nvSpPr>
        <p:spPr>
          <a:xfrm>
            <a:off x="256032" y="3505200"/>
            <a:ext cx="2834640" cy="189155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dirty="0">
                <a:ln w="0"/>
                <a:solidFill>
                  <a:schemeClr val="accent5"/>
                </a:solidFill>
                <a:effectLst>
                  <a:outerShdw blurRad="38100" dist="19050" dir="2700000" algn="tl" rotWithShape="0">
                    <a:schemeClr val="dk1">
                      <a:alpha val="40000"/>
                    </a:schemeClr>
                  </a:outerShdw>
                </a:effectLst>
              </a:rPr>
              <a:t>Today, our nation is facing challenges to produce enough food and fiber for an ever-growing population without depleting our natural resources.</a:t>
            </a:r>
          </a:p>
          <a:p>
            <a:endParaRPr lang="en-US" dirty="0"/>
          </a:p>
        </p:txBody>
      </p:sp>
      <p:sp>
        <p:nvSpPr>
          <p:cNvPr id="5" name="Title 1">
            <a:extLst>
              <a:ext uri="{FF2B5EF4-FFF2-40B4-BE49-F238E27FC236}">
                <a16:creationId xmlns:a16="http://schemas.microsoft.com/office/drawing/2014/main" id="{F7CC3349-6E40-4B23-8095-FB65448A543A}"/>
              </a:ext>
            </a:extLst>
          </p:cNvPr>
          <p:cNvSpPr txBox="1">
            <a:spLocks/>
          </p:cNvSpPr>
          <p:nvPr/>
        </p:nvSpPr>
        <p:spPr>
          <a:xfrm>
            <a:off x="227534" y="129540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dirty="0"/>
              <a:t>Soil conservation efforts were born in a time of natural disaster and economic hardship</a:t>
            </a:r>
          </a:p>
        </p:txBody>
      </p:sp>
      <p:pic>
        <p:nvPicPr>
          <p:cNvPr id="8" name="Content Placeholder 4">
            <a:extLst>
              <a:ext uri="{FF2B5EF4-FFF2-40B4-BE49-F238E27FC236}">
                <a16:creationId xmlns:a16="http://schemas.microsoft.com/office/drawing/2014/main" id="{9A049D6E-CED1-4226-9497-28369FAEE8DB}"/>
              </a:ext>
            </a:extLst>
          </p:cNvPr>
          <p:cNvPicPr>
            <a:picLocks noChangeAspect="1"/>
          </p:cNvPicPr>
          <p:nvPr/>
        </p:nvPicPr>
        <p:blipFill>
          <a:blip r:embed="rId3"/>
          <a:stretch>
            <a:fillRect/>
          </a:stretch>
        </p:blipFill>
        <p:spPr>
          <a:xfrm>
            <a:off x="391146" y="6139171"/>
            <a:ext cx="2671028" cy="675284"/>
          </a:xfrm>
          <a:prstGeom prst="rect">
            <a:avLst/>
          </a:prstGeom>
        </p:spPr>
      </p:pic>
      <p:pic>
        <p:nvPicPr>
          <p:cNvPr id="2" name="Picture 1">
            <a:extLst>
              <a:ext uri="{FF2B5EF4-FFF2-40B4-BE49-F238E27FC236}">
                <a16:creationId xmlns:a16="http://schemas.microsoft.com/office/drawing/2014/main" id="{724B3B9A-3403-486B-A67E-7271FED01050}"/>
              </a:ext>
            </a:extLst>
          </p:cNvPr>
          <p:cNvPicPr>
            <a:picLocks noChangeAspect="1"/>
          </p:cNvPicPr>
          <p:nvPr/>
        </p:nvPicPr>
        <p:blipFill>
          <a:blip r:embed="rId4"/>
          <a:stretch>
            <a:fillRect/>
          </a:stretch>
        </p:blipFill>
        <p:spPr>
          <a:xfrm>
            <a:off x="4114800" y="800808"/>
            <a:ext cx="7062792" cy="52902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000" advClick="0" advTm="15000">
        <p:fade thruBlk="1"/>
      </p:transition>
    </mc:Choice>
    <mc:Fallback xmlns="">
      <p:transition spd="slow" advClick="0" advTm="15000">
        <p:fade thruBlk="1"/>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BC77BD-A36B-47DB-845B-3E05A922385D}"/>
              </a:ext>
            </a:extLst>
          </p:cNvPr>
          <p:cNvSpPr txBox="1">
            <a:spLocks/>
          </p:cNvSpPr>
          <p:nvPr/>
        </p:nvSpPr>
        <p:spPr>
          <a:xfrm>
            <a:off x="227534" y="219456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By working together to educate others and ourselves, we can leave a healthy and productive environment for the next generation.</a:t>
            </a:r>
          </a:p>
        </p:txBody>
      </p:sp>
      <p:pic>
        <p:nvPicPr>
          <p:cNvPr id="7" name="Content Placeholder 4">
            <a:extLst>
              <a:ext uri="{FF2B5EF4-FFF2-40B4-BE49-F238E27FC236}">
                <a16:creationId xmlns:a16="http://schemas.microsoft.com/office/drawing/2014/main" id="{C0D34DB6-AFAB-467B-AC45-790BA6181EE8}"/>
              </a:ext>
            </a:extLst>
          </p:cNvPr>
          <p:cNvPicPr>
            <a:picLocks noChangeAspect="1"/>
          </p:cNvPicPr>
          <p:nvPr/>
        </p:nvPicPr>
        <p:blipFill>
          <a:blip r:embed="rId3"/>
          <a:stretch>
            <a:fillRect/>
          </a:stretch>
        </p:blipFill>
        <p:spPr>
          <a:xfrm>
            <a:off x="391146" y="6139171"/>
            <a:ext cx="2671028" cy="675284"/>
          </a:xfrm>
          <a:prstGeom prst="rect">
            <a:avLst/>
          </a:prstGeom>
        </p:spPr>
      </p:pic>
      <p:pic>
        <p:nvPicPr>
          <p:cNvPr id="3" name="Picture 2">
            <a:extLst>
              <a:ext uri="{FF2B5EF4-FFF2-40B4-BE49-F238E27FC236}">
                <a16:creationId xmlns:a16="http://schemas.microsoft.com/office/drawing/2014/main" id="{B0DB7E91-E113-4AF5-8A6D-CB9CB6006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2159" y="734069"/>
            <a:ext cx="7149241" cy="5361931"/>
          </a:xfrm>
          <a:prstGeom prst="rect">
            <a:avLst/>
          </a:prstGeom>
        </p:spPr>
      </p:pic>
    </p:spTree>
    <p:extLst>
      <p:ext uri="{BB962C8B-B14F-4D97-AF65-F5344CB8AC3E}">
        <p14:creationId xmlns:p14="http://schemas.microsoft.com/office/powerpoint/2010/main" val="2112685321"/>
      </p:ext>
    </p:extLst>
  </p:cSld>
  <p:clrMapOvr>
    <a:masterClrMapping/>
  </p:clrMapOvr>
  <p:transition advClick="0" advTm="7000">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80B9A54-FC05-47FF-81C1-279342DD4374}"/>
              </a:ext>
            </a:extLst>
          </p:cNvPr>
          <p:cNvSpPr txBox="1">
            <a:spLocks/>
          </p:cNvSpPr>
          <p:nvPr/>
        </p:nvSpPr>
        <p:spPr>
          <a:xfrm>
            <a:off x="227534" y="219456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Explore these links and the “notes” section below each slide for background information</a:t>
            </a:r>
          </a:p>
        </p:txBody>
      </p:sp>
      <p:pic>
        <p:nvPicPr>
          <p:cNvPr id="9" name="Content Placeholder 4">
            <a:extLst>
              <a:ext uri="{FF2B5EF4-FFF2-40B4-BE49-F238E27FC236}">
                <a16:creationId xmlns:a16="http://schemas.microsoft.com/office/drawing/2014/main" id="{831FD669-3019-4E92-AB24-01B4545FABB2}"/>
              </a:ext>
            </a:extLst>
          </p:cNvPr>
          <p:cNvPicPr>
            <a:picLocks noChangeAspect="1"/>
          </p:cNvPicPr>
          <p:nvPr/>
        </p:nvPicPr>
        <p:blipFill>
          <a:blip r:embed="rId2"/>
          <a:stretch>
            <a:fillRect/>
          </a:stretch>
        </p:blipFill>
        <p:spPr>
          <a:xfrm>
            <a:off x="391146" y="6139171"/>
            <a:ext cx="2671028" cy="675284"/>
          </a:xfrm>
          <a:prstGeom prst="rect">
            <a:avLst/>
          </a:prstGeom>
        </p:spPr>
      </p:pic>
      <p:sp>
        <p:nvSpPr>
          <p:cNvPr id="2" name="Rectangle 1">
            <a:extLst>
              <a:ext uri="{FF2B5EF4-FFF2-40B4-BE49-F238E27FC236}">
                <a16:creationId xmlns:a16="http://schemas.microsoft.com/office/drawing/2014/main" id="{0F5A930F-1696-4248-95D4-81CA3945E659}"/>
              </a:ext>
            </a:extLst>
          </p:cNvPr>
          <p:cNvSpPr/>
          <p:nvPr/>
        </p:nvSpPr>
        <p:spPr>
          <a:xfrm>
            <a:off x="3733800" y="2438400"/>
            <a:ext cx="7713633" cy="1862048"/>
          </a:xfrm>
          <a:prstGeom prst="rect">
            <a:avLst/>
          </a:prstGeom>
          <a:noFill/>
        </p:spPr>
        <p:txBody>
          <a:bodyPr wrap="square" lIns="91440" tIns="45720" rIns="91440" bIns="45720">
            <a:spAutoFit/>
          </a:bodyPr>
          <a:lstStyle/>
          <a:p>
            <a:pPr algn="ctr"/>
            <a:r>
              <a:rPr lang="en-US" sz="11500" b="1" i="1" dirty="0">
                <a:ln w="0"/>
                <a:gradFill flip="none" rotWithShape="1">
                  <a:gsLst>
                    <a:gs pos="0">
                      <a:schemeClr val="accent5">
                        <a:lumMod val="21000"/>
                        <a:lumOff val="79000"/>
                      </a:schemeClr>
                    </a:gs>
                    <a:gs pos="50000">
                      <a:schemeClr val="accent5"/>
                    </a:gs>
                    <a:gs pos="100000">
                      <a:schemeClr val="accent5">
                        <a:lumMod val="60000"/>
                        <a:lumOff val="40000"/>
                      </a:schemeClr>
                    </a:gs>
                  </a:gsLst>
                  <a:lin ang="2700000" scaled="1"/>
                  <a:tileRect/>
                </a:gradFill>
                <a:effectLst>
                  <a:reflection blurRad="6350" stA="53000" endA="300" endPos="35500" dir="5400000" sy="-90000" algn="bl" rotWithShape="0"/>
                </a:effectLst>
              </a:rPr>
              <a:t>Learn More!</a:t>
            </a:r>
            <a:endParaRPr lang="en-US" sz="11500" b="1" i="1" cap="none" spc="0" dirty="0">
              <a:ln w="0"/>
              <a:gradFill flip="none" rotWithShape="1">
                <a:gsLst>
                  <a:gs pos="0">
                    <a:schemeClr val="accent5">
                      <a:lumMod val="21000"/>
                      <a:lumOff val="79000"/>
                    </a:schemeClr>
                  </a:gs>
                  <a:gs pos="50000">
                    <a:schemeClr val="accent5"/>
                  </a:gs>
                  <a:gs pos="100000">
                    <a:schemeClr val="accent5">
                      <a:lumMod val="60000"/>
                      <a:lumOff val="40000"/>
                    </a:schemeClr>
                  </a:gs>
                </a:gsLst>
                <a:lin ang="2700000" scaled="1"/>
                <a:tileRect/>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64142182"/>
      </p:ext>
    </p:extLst>
  </p:cSld>
  <p:clrMapOvr>
    <a:masterClrMapping/>
  </p:clrMapOvr>
  <p:transition advClick="0" advTm="6000">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F5166E-ACA1-4859-9912-6A59E3254BB3}"/>
              </a:ext>
            </a:extLst>
          </p:cNvPr>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Supporting Information, Resources, and Classroom Activities</a:t>
            </a:r>
          </a:p>
        </p:txBody>
      </p:sp>
      <p:pic>
        <p:nvPicPr>
          <p:cNvPr id="9" name="Content Placeholder 4">
            <a:extLst>
              <a:ext uri="{FF2B5EF4-FFF2-40B4-BE49-F238E27FC236}">
                <a16:creationId xmlns:a16="http://schemas.microsoft.com/office/drawing/2014/main" id="{35CBA6BC-6D3E-4C35-817F-3B4D5BC71103}"/>
              </a:ext>
            </a:extLst>
          </p:cNvPr>
          <p:cNvPicPr>
            <a:picLocks noChangeAspect="1"/>
          </p:cNvPicPr>
          <p:nvPr/>
        </p:nvPicPr>
        <p:blipFill>
          <a:blip r:embed="rId3"/>
          <a:stretch>
            <a:fillRect/>
          </a:stretch>
        </p:blipFill>
        <p:spPr>
          <a:xfrm>
            <a:off x="391146" y="6139171"/>
            <a:ext cx="2671028" cy="675284"/>
          </a:xfrm>
          <a:prstGeom prst="rect">
            <a:avLst/>
          </a:prstGeom>
        </p:spPr>
      </p:pic>
      <p:sp>
        <p:nvSpPr>
          <p:cNvPr id="2" name="TextBox 1">
            <a:extLst>
              <a:ext uri="{FF2B5EF4-FFF2-40B4-BE49-F238E27FC236}">
                <a16:creationId xmlns:a16="http://schemas.microsoft.com/office/drawing/2014/main" id="{7CBEE0C3-22E9-4CA3-9FA6-4838AD543605}"/>
              </a:ext>
            </a:extLst>
          </p:cNvPr>
          <p:cNvSpPr txBox="1"/>
          <p:nvPr/>
        </p:nvSpPr>
        <p:spPr>
          <a:xfrm>
            <a:off x="3810000" y="304800"/>
            <a:ext cx="7772400" cy="954107"/>
          </a:xfrm>
          <a:prstGeom prst="rect">
            <a:avLst/>
          </a:prstGeom>
          <a:noFill/>
          <a:ln>
            <a:solidFill>
              <a:schemeClr val="tx1"/>
            </a:solidFill>
          </a:ln>
        </p:spPr>
        <p:txBody>
          <a:bodyPr wrap="square" rtlCol="0">
            <a:spAutoFit/>
          </a:bodyPr>
          <a:lstStyle/>
          <a:p>
            <a:pPr algn="ctr"/>
            <a:r>
              <a:rPr lang="en-US" sz="2000" b="1" dirty="0"/>
              <a:t>7</a:t>
            </a:r>
            <a:r>
              <a:rPr lang="en-US" sz="2000" b="1" baseline="30000" dirty="0"/>
              <a:t>th</a:t>
            </a:r>
            <a:r>
              <a:rPr lang="en-US" sz="2000" b="1" dirty="0"/>
              <a:t>-12</a:t>
            </a:r>
            <a:r>
              <a:rPr lang="en-US" sz="2000" b="1" baseline="30000" dirty="0"/>
              <a:t>th</a:t>
            </a:r>
            <a:r>
              <a:rPr lang="en-US" sz="2000" b="1" dirty="0"/>
              <a:t> Grade:</a:t>
            </a:r>
          </a:p>
          <a:p>
            <a:pPr algn="ctr"/>
            <a:endParaRPr lang="en-US" dirty="0"/>
          </a:p>
          <a:p>
            <a:pPr algn="ctr"/>
            <a:r>
              <a:rPr lang="en-US" dirty="0">
                <a:hlinkClick r:id="rId4"/>
              </a:rPr>
              <a:t>http://www.pbs.org/kenburns/dustbowl/educators/lesson-plans/</a:t>
            </a:r>
            <a:endParaRPr lang="en-US" dirty="0"/>
          </a:p>
        </p:txBody>
      </p:sp>
      <p:sp>
        <p:nvSpPr>
          <p:cNvPr id="5" name="TextBox 4">
            <a:extLst>
              <a:ext uri="{FF2B5EF4-FFF2-40B4-BE49-F238E27FC236}">
                <a16:creationId xmlns:a16="http://schemas.microsoft.com/office/drawing/2014/main" id="{9BF947EA-37FB-4724-9884-ECB2FD8B9271}"/>
              </a:ext>
            </a:extLst>
          </p:cNvPr>
          <p:cNvSpPr txBox="1"/>
          <p:nvPr/>
        </p:nvSpPr>
        <p:spPr>
          <a:xfrm>
            <a:off x="3810000" y="1560493"/>
            <a:ext cx="7772400" cy="954107"/>
          </a:xfrm>
          <a:prstGeom prst="rect">
            <a:avLst/>
          </a:prstGeom>
          <a:noFill/>
          <a:ln>
            <a:solidFill>
              <a:schemeClr val="tx1"/>
            </a:solidFill>
          </a:ln>
        </p:spPr>
        <p:txBody>
          <a:bodyPr wrap="square" rtlCol="0">
            <a:spAutoFit/>
          </a:bodyPr>
          <a:lstStyle/>
          <a:p>
            <a:pPr algn="ctr"/>
            <a:r>
              <a:rPr lang="en-US" sz="2000" b="1" dirty="0"/>
              <a:t>“Whirlwind” Activity Ideas for All Grades:</a:t>
            </a:r>
          </a:p>
          <a:p>
            <a:pPr algn="ctr"/>
            <a:endParaRPr lang="en-US" dirty="0"/>
          </a:p>
          <a:p>
            <a:pPr algn="ctr"/>
            <a:r>
              <a:rPr lang="en-US" dirty="0">
                <a:hlinkClick r:id="rId5"/>
              </a:rPr>
              <a:t>http://www.pbs.org/kenburns/dustbowl/educators/whirlwind-activities/</a:t>
            </a:r>
            <a:endParaRPr lang="en-US" dirty="0"/>
          </a:p>
        </p:txBody>
      </p:sp>
      <p:sp>
        <p:nvSpPr>
          <p:cNvPr id="6" name="TextBox 5">
            <a:extLst>
              <a:ext uri="{FF2B5EF4-FFF2-40B4-BE49-F238E27FC236}">
                <a16:creationId xmlns:a16="http://schemas.microsoft.com/office/drawing/2014/main" id="{02DA13A1-E6C3-42ED-9538-E7D0991887FD}"/>
              </a:ext>
            </a:extLst>
          </p:cNvPr>
          <p:cNvSpPr txBox="1"/>
          <p:nvPr/>
        </p:nvSpPr>
        <p:spPr>
          <a:xfrm>
            <a:off x="3810000" y="2932093"/>
            <a:ext cx="7772400" cy="954107"/>
          </a:xfrm>
          <a:prstGeom prst="rect">
            <a:avLst/>
          </a:prstGeom>
          <a:noFill/>
          <a:ln>
            <a:solidFill>
              <a:schemeClr val="tx1"/>
            </a:solidFill>
          </a:ln>
        </p:spPr>
        <p:txBody>
          <a:bodyPr wrap="square" rtlCol="0">
            <a:spAutoFit/>
          </a:bodyPr>
          <a:lstStyle/>
          <a:p>
            <a:pPr algn="ctr"/>
            <a:r>
              <a:rPr lang="en-US" sz="2000" b="1" dirty="0"/>
              <a:t>More Information from Ken Burns’ PBS Special:</a:t>
            </a:r>
          </a:p>
          <a:p>
            <a:pPr algn="ctr"/>
            <a:endParaRPr lang="en-US" dirty="0"/>
          </a:p>
          <a:p>
            <a:pPr algn="ctr"/>
            <a:r>
              <a:rPr lang="en-US" dirty="0">
                <a:hlinkClick r:id="rId6"/>
              </a:rPr>
              <a:t>http://www.pbs.org/kenburns/dustbowl/about/overview/</a:t>
            </a:r>
            <a:endParaRPr lang="en-US" dirty="0"/>
          </a:p>
        </p:txBody>
      </p:sp>
      <p:sp>
        <p:nvSpPr>
          <p:cNvPr id="10" name="TextBox 9">
            <a:extLst>
              <a:ext uri="{FF2B5EF4-FFF2-40B4-BE49-F238E27FC236}">
                <a16:creationId xmlns:a16="http://schemas.microsoft.com/office/drawing/2014/main" id="{5178F407-C538-49BD-98F4-45FCB92550AC}"/>
              </a:ext>
            </a:extLst>
          </p:cNvPr>
          <p:cNvSpPr txBox="1"/>
          <p:nvPr/>
        </p:nvSpPr>
        <p:spPr>
          <a:xfrm>
            <a:off x="3810000" y="4183320"/>
            <a:ext cx="7772400" cy="2369880"/>
          </a:xfrm>
          <a:prstGeom prst="rect">
            <a:avLst/>
          </a:prstGeom>
          <a:noFill/>
          <a:ln>
            <a:solidFill>
              <a:schemeClr val="tx1"/>
            </a:solidFill>
          </a:ln>
        </p:spPr>
        <p:txBody>
          <a:bodyPr wrap="square" rtlCol="0">
            <a:spAutoFit/>
          </a:bodyPr>
          <a:lstStyle/>
          <a:p>
            <a:pPr algn="ctr"/>
            <a:r>
              <a:rPr lang="en-US" sz="2000" b="1" dirty="0"/>
              <a:t>US Department of Agriculture Natural Resource Service historical pieces:</a:t>
            </a:r>
          </a:p>
          <a:p>
            <a:pPr algn="ctr"/>
            <a:endParaRPr lang="en-US" dirty="0"/>
          </a:p>
          <a:p>
            <a:pPr algn="ctr"/>
            <a:r>
              <a:rPr lang="en-US" dirty="0">
                <a:hlinkClick r:id="rId7"/>
              </a:rPr>
              <a:t>https://www.nrcs.usda.gov/wps/portal/nrcs/detail/national/about/history/?cid=nrcs143_021383</a:t>
            </a:r>
            <a:endParaRPr lang="en-US" dirty="0"/>
          </a:p>
          <a:p>
            <a:pPr algn="ctr"/>
            <a:r>
              <a:rPr lang="en-US" dirty="0">
                <a:hlinkClick r:id="rId8"/>
              </a:rPr>
              <a:t>https://www.nrcs.usda.gov/wps/portal/nrcs/main/national/about/history/</a:t>
            </a:r>
            <a:endParaRPr lang="en-US" dirty="0"/>
          </a:p>
          <a:p>
            <a:pPr algn="ctr"/>
            <a:r>
              <a:rPr lang="en-US" dirty="0">
                <a:hlinkClick r:id="rId9"/>
              </a:rPr>
              <a:t>https://www.nrcs.usda.gov/wps/portal/nrcs/detail/national/about/history/?cid=nrcs143_021395</a:t>
            </a:r>
            <a:endParaRPr lang="en-US" dirty="0"/>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F5166E-ACA1-4859-9912-6A59E3254BB3}"/>
              </a:ext>
            </a:extLst>
          </p:cNvPr>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Still want to know more?</a:t>
            </a:r>
            <a:br>
              <a:rPr lang="en-US" sz="2800" b="1" dirty="0"/>
            </a:br>
            <a:br>
              <a:rPr lang="en-US" sz="2800" b="1" dirty="0"/>
            </a:br>
            <a:r>
              <a:rPr lang="en-US" sz="2800" b="1" dirty="0"/>
              <a:t>Contact us!</a:t>
            </a:r>
          </a:p>
        </p:txBody>
      </p:sp>
      <p:sp>
        <p:nvSpPr>
          <p:cNvPr id="2" name="TextBox 1">
            <a:extLst>
              <a:ext uri="{FF2B5EF4-FFF2-40B4-BE49-F238E27FC236}">
                <a16:creationId xmlns:a16="http://schemas.microsoft.com/office/drawing/2014/main" id="{4AA47AF6-78BA-444A-8AC1-0C7897F890D7}"/>
              </a:ext>
            </a:extLst>
          </p:cNvPr>
          <p:cNvSpPr txBox="1"/>
          <p:nvPr/>
        </p:nvSpPr>
        <p:spPr>
          <a:xfrm>
            <a:off x="3657600" y="612844"/>
            <a:ext cx="8001000" cy="5632311"/>
          </a:xfrm>
          <a:prstGeom prst="rect">
            <a:avLst/>
          </a:prstGeom>
          <a:noFill/>
        </p:spPr>
        <p:txBody>
          <a:bodyPr wrap="square" rtlCol="0">
            <a:spAutoFit/>
          </a:bodyPr>
          <a:lstStyle/>
          <a:p>
            <a:pPr algn="ctr"/>
            <a:r>
              <a:rPr lang="en-US" sz="4000" b="1" dirty="0">
                <a:solidFill>
                  <a:schemeClr val="accent2"/>
                </a:solidFill>
              </a:rPr>
              <a:t>Elkhart County Soil and Water Conservation District</a:t>
            </a:r>
          </a:p>
          <a:p>
            <a:pPr algn="ctr"/>
            <a:endParaRPr lang="en-US" sz="4000" b="1" dirty="0">
              <a:solidFill>
                <a:schemeClr val="accent2"/>
              </a:solidFill>
            </a:endParaRPr>
          </a:p>
          <a:p>
            <a:pPr algn="ctr"/>
            <a:r>
              <a:rPr lang="en-US" sz="4000" b="1" dirty="0">
                <a:solidFill>
                  <a:schemeClr val="accent2"/>
                </a:solidFill>
              </a:rPr>
              <a:t>17746-B County Road 34</a:t>
            </a:r>
          </a:p>
          <a:p>
            <a:pPr algn="ctr"/>
            <a:r>
              <a:rPr lang="en-US" sz="4000" b="1" dirty="0">
                <a:solidFill>
                  <a:schemeClr val="accent2"/>
                </a:solidFill>
              </a:rPr>
              <a:t>Goshen, IN 46528</a:t>
            </a:r>
          </a:p>
          <a:p>
            <a:pPr algn="ctr"/>
            <a:endParaRPr lang="en-US" sz="4000" b="1" dirty="0">
              <a:solidFill>
                <a:schemeClr val="accent2"/>
              </a:solidFill>
            </a:endParaRPr>
          </a:p>
          <a:p>
            <a:pPr algn="ctr"/>
            <a:r>
              <a:rPr lang="en-US" sz="4000" b="1" dirty="0">
                <a:solidFill>
                  <a:schemeClr val="accent2"/>
                </a:solidFill>
              </a:rPr>
              <a:t>574-533-4383 </a:t>
            </a:r>
            <a:r>
              <a:rPr lang="en-US" sz="4000" b="1" dirty="0" err="1">
                <a:solidFill>
                  <a:schemeClr val="accent2"/>
                </a:solidFill>
              </a:rPr>
              <a:t>ext</a:t>
            </a:r>
            <a:r>
              <a:rPr lang="en-US" sz="4000" b="1" dirty="0">
                <a:solidFill>
                  <a:schemeClr val="accent2"/>
                </a:solidFill>
              </a:rPr>
              <a:t> 3</a:t>
            </a:r>
          </a:p>
          <a:p>
            <a:pPr algn="ctr"/>
            <a:endParaRPr lang="en-US" sz="4000" b="1" dirty="0">
              <a:solidFill>
                <a:schemeClr val="accent2"/>
              </a:solidFill>
            </a:endParaRPr>
          </a:p>
          <a:p>
            <a:pPr algn="ctr"/>
            <a:r>
              <a:rPr lang="en-US" sz="4000" b="1" dirty="0">
                <a:solidFill>
                  <a:schemeClr val="accent2"/>
                </a:solidFill>
              </a:rPr>
              <a:t>www.elkcoswcd.org</a:t>
            </a:r>
          </a:p>
        </p:txBody>
      </p:sp>
      <p:pic>
        <p:nvPicPr>
          <p:cNvPr id="4" name="Content Placeholder 4">
            <a:extLst>
              <a:ext uri="{FF2B5EF4-FFF2-40B4-BE49-F238E27FC236}">
                <a16:creationId xmlns:a16="http://schemas.microsoft.com/office/drawing/2014/main" id="{FDF230CA-12A1-4A9F-84DC-87CB256E6371}"/>
              </a:ext>
            </a:extLst>
          </p:cNvPr>
          <p:cNvPicPr>
            <a:picLocks noChangeAspect="1"/>
          </p:cNvPicPr>
          <p:nvPr/>
        </p:nvPicPr>
        <p:blipFill>
          <a:blip r:embed="rId3"/>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314876681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158C-24A4-4501-8C98-F5C1222443C4}"/>
              </a:ext>
            </a:extLst>
          </p:cNvPr>
          <p:cNvSpPr>
            <a:spLocks noGrp="1"/>
          </p:cNvSpPr>
          <p:nvPr>
            <p:ph type="title"/>
          </p:nvPr>
        </p:nvSpPr>
        <p:spPr/>
        <p:txBody>
          <a:bodyPr>
            <a:noAutofit/>
          </a:bodyPr>
          <a:lstStyle/>
          <a:p>
            <a:pPr algn="ctr"/>
            <a:r>
              <a:rPr lang="en-US" sz="2800" dirty="0">
                <a:ln>
                  <a:solidFill>
                    <a:schemeClr val="tx1"/>
                  </a:solidFill>
                </a:ln>
                <a:solidFill>
                  <a:schemeClr val="tx1"/>
                </a:solidFill>
              </a:rPr>
              <a:t>In the early 1930s, along with the Great Depression, came an ecological disaster known as the </a:t>
            </a:r>
            <a:r>
              <a:rPr lang="en-US" sz="2800" b="1" u="sng" dirty="0">
                <a:ln>
                  <a:solidFill>
                    <a:schemeClr val="tx1"/>
                  </a:solidFill>
                </a:ln>
                <a:solidFill>
                  <a:schemeClr val="tx1"/>
                </a:solidFill>
              </a:rPr>
              <a:t>Dust Bowl</a:t>
            </a:r>
            <a:r>
              <a:rPr lang="en-US" sz="2800" dirty="0">
                <a:ln>
                  <a:solidFill>
                    <a:schemeClr val="tx1"/>
                  </a:solidFill>
                </a:ln>
                <a:solidFill>
                  <a:schemeClr val="tx1"/>
                </a:solidFill>
              </a:rPr>
              <a:t>. </a:t>
            </a:r>
          </a:p>
        </p:txBody>
      </p:sp>
      <p:sp>
        <p:nvSpPr>
          <p:cNvPr id="4" name="Text Placeholder 3">
            <a:extLst>
              <a:ext uri="{FF2B5EF4-FFF2-40B4-BE49-F238E27FC236}">
                <a16:creationId xmlns:a16="http://schemas.microsoft.com/office/drawing/2014/main" id="{63A84C18-C8D1-487C-9844-9EEEB453556E}"/>
              </a:ext>
            </a:extLst>
          </p:cNvPr>
          <p:cNvSpPr>
            <a:spLocks noGrp="1"/>
          </p:cNvSpPr>
          <p:nvPr>
            <p:ph type="body" sz="half" idx="2"/>
          </p:nvPr>
        </p:nvSpPr>
        <p:spPr/>
        <p:txBody>
          <a:bodyPr>
            <a:normAutofit lnSpcReduction="10000"/>
          </a:bodyPr>
          <a:lstStyle/>
          <a:p>
            <a:pPr algn="ctr">
              <a:lnSpc>
                <a:spcPct val="95000"/>
              </a:lnSpc>
              <a:spcBef>
                <a:spcPct val="20000"/>
              </a:spcBef>
              <a:spcAft>
                <a:spcPct val="20000"/>
              </a:spcAft>
              <a:buClr>
                <a:srgbClr val="66CCFF"/>
              </a:buClr>
            </a:pPr>
            <a:r>
              <a:rPr lang="en-US" sz="2400" dirty="0">
                <a:ln>
                  <a:solidFill>
                    <a:schemeClr val="accent5"/>
                  </a:solidFill>
                </a:ln>
                <a:solidFill>
                  <a:schemeClr val="accent5"/>
                </a:solidFill>
              </a:rPr>
              <a:t>Huge black dust storms stretched across the nation, blotted out the sun, and swallowed the countryside for nearly a decade</a:t>
            </a:r>
            <a:r>
              <a:rPr lang="en-US" sz="2400" dirty="0">
                <a:ln>
                  <a:solidFill>
                    <a:schemeClr val="accent1"/>
                  </a:solidFill>
                </a:ln>
                <a:solidFill>
                  <a:schemeClr val="accent5"/>
                </a:solidFill>
              </a:rPr>
              <a:t>.</a:t>
            </a:r>
          </a:p>
        </p:txBody>
      </p:sp>
      <p:pic>
        <p:nvPicPr>
          <p:cNvPr id="5" name="Picture 23" descr="NRCSDC01019">
            <a:extLst>
              <a:ext uri="{FF2B5EF4-FFF2-40B4-BE49-F238E27FC236}">
                <a16:creationId xmlns:a16="http://schemas.microsoft.com/office/drawing/2014/main" id="{B32FD249-6703-486F-B75A-79B564C804D3}"/>
              </a:ext>
            </a:extLst>
          </p:cNvPr>
          <p:cNvPicPr>
            <a:picLocks noGrp="1" noChangeAspect="1" noChangeArrowheads="1"/>
          </p:cNvPicPr>
          <p:nvPr>
            <p:ph type="pic" idx="1"/>
          </p:nvPr>
        </p:nvPicPr>
        <p:blipFill>
          <a:blip r:embed="rId3" cstate="print"/>
          <a:srcRect t="2102" b="2102"/>
          <a:stretch>
            <a:fillRect/>
          </a:stretch>
        </p:blipFill>
        <p:spPr>
          <a:noFill/>
          <a:ln/>
        </p:spPr>
      </p:pic>
      <p:pic>
        <p:nvPicPr>
          <p:cNvPr id="7" name="Content Placeholder 4">
            <a:extLst>
              <a:ext uri="{FF2B5EF4-FFF2-40B4-BE49-F238E27FC236}">
                <a16:creationId xmlns:a16="http://schemas.microsoft.com/office/drawing/2014/main" id="{BE4A33E2-FC22-4542-9F33-1AD4687645BD}"/>
              </a:ext>
            </a:extLst>
          </p:cNvPr>
          <p:cNvPicPr>
            <a:picLocks noChangeAspect="1"/>
          </p:cNvPicPr>
          <p:nvPr/>
        </p:nvPicPr>
        <p:blipFill>
          <a:blip r:embed="rId4"/>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2369588295"/>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F239-5C51-45BB-AB96-9D6D6D63F0BA}"/>
              </a:ext>
            </a:extLst>
          </p:cNvPr>
          <p:cNvSpPr>
            <a:spLocks noGrp="1"/>
          </p:cNvSpPr>
          <p:nvPr>
            <p:ph type="title"/>
          </p:nvPr>
        </p:nvSpPr>
        <p:spPr/>
        <p:txBody>
          <a:bodyPr>
            <a:normAutofit/>
          </a:bodyPr>
          <a:lstStyle/>
          <a:p>
            <a:pPr algn="ctr"/>
            <a:r>
              <a:rPr lang="en-US" sz="3600" b="1" i="1" spc="0" dirty="0">
                <a:ln w="0">
                  <a:solidFill>
                    <a:schemeClr val="tx1"/>
                  </a:solidFill>
                </a:ln>
                <a:solidFill>
                  <a:schemeClr val="tx1"/>
                </a:solidFill>
                <a:effectLst>
                  <a:outerShdw blurRad="38100" dist="19050" dir="2700000" algn="tl" rotWithShape="0">
                    <a:schemeClr val="dk1">
                      <a:alpha val="40000"/>
                    </a:schemeClr>
                  </a:outerShdw>
                </a:effectLst>
              </a:rPr>
              <a:t>What Caused the </a:t>
            </a:r>
            <a:br>
              <a:rPr lang="en-US" sz="3600" b="1" i="1" spc="0" dirty="0">
                <a:ln w="0">
                  <a:solidFill>
                    <a:schemeClr val="tx1"/>
                  </a:solidFill>
                </a:ln>
                <a:solidFill>
                  <a:schemeClr val="tx1"/>
                </a:solidFill>
                <a:effectLst>
                  <a:outerShdw blurRad="38100" dist="19050" dir="2700000" algn="tl" rotWithShape="0">
                    <a:schemeClr val="dk1">
                      <a:alpha val="40000"/>
                    </a:schemeClr>
                  </a:outerShdw>
                </a:effectLst>
              </a:rPr>
            </a:br>
            <a:r>
              <a:rPr lang="en-US" sz="3600" b="1" i="1" spc="0" dirty="0">
                <a:ln w="0">
                  <a:solidFill>
                    <a:schemeClr val="tx1"/>
                  </a:solidFill>
                </a:ln>
                <a:solidFill>
                  <a:schemeClr val="tx1"/>
                </a:solidFill>
                <a:effectLst>
                  <a:outerShdw blurRad="38100" dist="19050" dir="2700000" algn="tl" rotWithShape="0">
                    <a:schemeClr val="dk1">
                      <a:alpha val="40000"/>
                    </a:schemeClr>
                  </a:outerShdw>
                </a:effectLst>
              </a:rPr>
              <a:t>Dust Bowl?</a:t>
            </a:r>
          </a:p>
        </p:txBody>
      </p:sp>
      <p:sp>
        <p:nvSpPr>
          <p:cNvPr id="4" name="Text Placeholder 3">
            <a:extLst>
              <a:ext uri="{FF2B5EF4-FFF2-40B4-BE49-F238E27FC236}">
                <a16:creationId xmlns:a16="http://schemas.microsoft.com/office/drawing/2014/main" id="{F2349335-1A55-4CA0-A140-4AB9FCAAFEFB}"/>
              </a:ext>
            </a:extLst>
          </p:cNvPr>
          <p:cNvSpPr>
            <a:spLocks noGrp="1"/>
          </p:cNvSpPr>
          <p:nvPr>
            <p:ph type="body" sz="half" idx="2"/>
          </p:nvPr>
        </p:nvSpPr>
        <p:spPr/>
        <p:txBody>
          <a:bodyPr/>
          <a:lstStyle/>
          <a:p>
            <a:pPr algn="ctr"/>
            <a:r>
              <a:rPr lang="en-US" sz="2400" dirty="0">
                <a:ln w="0">
                  <a:solidFill>
                    <a:schemeClr val="accent5"/>
                  </a:solidFill>
                </a:ln>
                <a:solidFill>
                  <a:schemeClr val="accent5"/>
                </a:solidFill>
                <a:effectLst>
                  <a:outerShdw blurRad="38100" dist="19050" dir="2700000" algn="tl" rotWithShape="0">
                    <a:schemeClr val="dk1">
                      <a:alpha val="40000"/>
                    </a:schemeClr>
                  </a:outerShdw>
                </a:effectLst>
              </a:rPr>
              <a:t>Poor agricultural practices and years of sustained drought resulted in extensive soil erosion.</a:t>
            </a:r>
          </a:p>
          <a:p>
            <a:endParaRPr lang="en-US" dirty="0"/>
          </a:p>
        </p:txBody>
      </p:sp>
      <p:pic>
        <p:nvPicPr>
          <p:cNvPr id="5" name="Picture 5" descr="NRCSOK01002">
            <a:extLst>
              <a:ext uri="{FF2B5EF4-FFF2-40B4-BE49-F238E27FC236}">
                <a16:creationId xmlns:a16="http://schemas.microsoft.com/office/drawing/2014/main" id="{DA9ABEAB-0F94-4D7F-9EAB-463DD154BF9E}"/>
              </a:ext>
            </a:extLst>
          </p:cNvPr>
          <p:cNvPicPr>
            <a:picLocks noGrp="1" noChangeAspect="1" noChangeArrowheads="1"/>
          </p:cNvPicPr>
          <p:nvPr>
            <p:ph type="pic" idx="1"/>
          </p:nvPr>
        </p:nvPicPr>
        <p:blipFill>
          <a:blip r:embed="rId3" cstate="print">
            <a:lum bright="-18000"/>
          </a:blip>
          <a:srcRect t="2706" b="2706"/>
          <a:stretch>
            <a:fillRect/>
          </a:stretch>
        </p:blipFill>
        <p:spPr bwMode="auto">
          <a:prstGeom prst="rect">
            <a:avLst/>
          </a:prstGeom>
          <a:noFill/>
          <a:ln w="9525">
            <a:noFill/>
            <a:miter lim="800000"/>
            <a:headEnd/>
            <a:tailEnd/>
          </a:ln>
        </p:spPr>
      </p:pic>
      <p:pic>
        <p:nvPicPr>
          <p:cNvPr id="7" name="Content Placeholder 4">
            <a:extLst>
              <a:ext uri="{FF2B5EF4-FFF2-40B4-BE49-F238E27FC236}">
                <a16:creationId xmlns:a16="http://schemas.microsoft.com/office/drawing/2014/main" id="{867409DB-4E02-4B91-AD9C-8F87F2ED059E}"/>
              </a:ext>
            </a:extLst>
          </p:cNvPr>
          <p:cNvPicPr>
            <a:picLocks noChangeAspect="1"/>
          </p:cNvPicPr>
          <p:nvPr/>
        </p:nvPicPr>
        <p:blipFill>
          <a:blip r:embed="rId4"/>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342242866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3752CF-AF43-4938-98EA-E3C39E4AD5E1}"/>
              </a:ext>
            </a:extLst>
          </p:cNvPr>
          <p:cNvSpPr>
            <a:spLocks noGrp="1"/>
          </p:cNvSpPr>
          <p:nvPr>
            <p:ph type="body" idx="1"/>
          </p:nvPr>
        </p:nvSpPr>
        <p:spPr>
          <a:xfrm>
            <a:off x="6416040" y="4267200"/>
            <a:ext cx="5410200" cy="2133599"/>
          </a:xfrm>
        </p:spPr>
        <p:txBody>
          <a:bodyPr>
            <a:normAutofit fontScale="85000" lnSpcReduction="20000"/>
          </a:bodyPr>
          <a:lstStyle/>
          <a:p>
            <a:pPr indent="-457200"/>
            <a:r>
              <a:rPr lang="en-US" dirty="0">
                <a:solidFill>
                  <a:schemeClr val="accent2"/>
                </a:solidFill>
              </a:rPr>
              <a:t>Over-plowed and over-grazed land turns to dust when drought hits the Midwest and southern plains.</a:t>
            </a:r>
          </a:p>
          <a:p>
            <a:pPr indent="-457200"/>
            <a:endParaRPr lang="en-US" dirty="0">
              <a:solidFill>
                <a:schemeClr val="accent2"/>
              </a:solidFill>
            </a:endParaRPr>
          </a:p>
          <a:p>
            <a:r>
              <a:rPr lang="en-US" dirty="0">
                <a:solidFill>
                  <a:schemeClr val="accent2"/>
                </a:solidFill>
              </a:rPr>
              <a:t>The drought is the worst in U.S. history, affecting more than 75% of the country.</a:t>
            </a:r>
          </a:p>
          <a:p>
            <a:endParaRPr lang="en-US" dirty="0">
              <a:solidFill>
                <a:schemeClr val="accent2"/>
              </a:solidFill>
            </a:endParaRPr>
          </a:p>
          <a:p>
            <a:r>
              <a:rPr lang="en-US" dirty="0">
                <a:solidFill>
                  <a:schemeClr val="accent2"/>
                </a:solidFill>
              </a:rPr>
              <a:t>100 million acres of cropland has lost topsoil.</a:t>
            </a:r>
          </a:p>
          <a:p>
            <a:endParaRPr lang="en-US" dirty="0"/>
          </a:p>
        </p:txBody>
      </p:sp>
      <p:pic>
        <p:nvPicPr>
          <p:cNvPr id="4" name="Content Placeholder 4">
            <a:extLst>
              <a:ext uri="{FF2B5EF4-FFF2-40B4-BE49-F238E27FC236}">
                <a16:creationId xmlns:a16="http://schemas.microsoft.com/office/drawing/2014/main" id="{A6B8A9CF-6C06-439C-B080-6F119ACCC04A}"/>
              </a:ext>
            </a:extLst>
          </p:cNvPr>
          <p:cNvPicPr>
            <a:picLocks noChangeAspect="1"/>
          </p:cNvPicPr>
          <p:nvPr/>
        </p:nvPicPr>
        <p:blipFill>
          <a:blip r:embed="rId3"/>
          <a:stretch>
            <a:fillRect/>
          </a:stretch>
        </p:blipFill>
        <p:spPr>
          <a:xfrm>
            <a:off x="391146" y="6139171"/>
            <a:ext cx="2671028" cy="675284"/>
          </a:xfrm>
          <a:prstGeom prst="rect">
            <a:avLst/>
          </a:prstGeom>
        </p:spPr>
      </p:pic>
      <p:pic>
        <p:nvPicPr>
          <p:cNvPr id="5" name="Picture Placeholder 4">
            <a:extLst>
              <a:ext uri="{FF2B5EF4-FFF2-40B4-BE49-F238E27FC236}">
                <a16:creationId xmlns:a16="http://schemas.microsoft.com/office/drawing/2014/main" id="{EB993109-381F-4B09-97C3-DC0175D78D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6636" b="27360"/>
          <a:stretch/>
        </p:blipFill>
        <p:spPr bwMode="auto">
          <a:xfrm>
            <a:off x="4445726" y="387718"/>
            <a:ext cx="6096000" cy="3460797"/>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CF7368FF-F07F-48C6-A525-046B1F7A8BDC}"/>
              </a:ext>
            </a:extLst>
          </p:cNvPr>
          <p:cNvSpPr txBox="1"/>
          <p:nvPr/>
        </p:nvSpPr>
        <p:spPr>
          <a:xfrm>
            <a:off x="5425440" y="4114799"/>
            <a:ext cx="1219200" cy="584775"/>
          </a:xfrm>
          <a:prstGeom prst="rect">
            <a:avLst/>
          </a:prstGeom>
          <a:noFill/>
        </p:spPr>
        <p:txBody>
          <a:bodyPr wrap="square" rtlCol="0">
            <a:spAutoFit/>
          </a:bodyPr>
          <a:lstStyle/>
          <a:p>
            <a:r>
              <a:rPr lang="en-US" sz="3200" b="1" dirty="0">
                <a:solidFill>
                  <a:schemeClr val="accent4"/>
                </a:solidFill>
              </a:rPr>
              <a:t>1931</a:t>
            </a:r>
          </a:p>
        </p:txBody>
      </p:sp>
      <p:sp>
        <p:nvSpPr>
          <p:cNvPr id="7" name="TextBox 6">
            <a:extLst>
              <a:ext uri="{FF2B5EF4-FFF2-40B4-BE49-F238E27FC236}">
                <a16:creationId xmlns:a16="http://schemas.microsoft.com/office/drawing/2014/main" id="{F53EB1CC-7886-473F-AB6B-726698D78C9B}"/>
              </a:ext>
            </a:extLst>
          </p:cNvPr>
          <p:cNvSpPr txBox="1"/>
          <p:nvPr/>
        </p:nvSpPr>
        <p:spPr>
          <a:xfrm>
            <a:off x="4611189" y="5000153"/>
            <a:ext cx="2133600" cy="584775"/>
          </a:xfrm>
          <a:prstGeom prst="rect">
            <a:avLst/>
          </a:prstGeom>
          <a:noFill/>
        </p:spPr>
        <p:txBody>
          <a:bodyPr wrap="square" rtlCol="0">
            <a:spAutoFit/>
          </a:bodyPr>
          <a:lstStyle/>
          <a:p>
            <a:r>
              <a:rPr lang="en-US" sz="3200" b="1" dirty="0">
                <a:solidFill>
                  <a:schemeClr val="accent4"/>
                </a:solidFill>
              </a:rPr>
              <a:t>May 1934</a:t>
            </a:r>
          </a:p>
        </p:txBody>
      </p:sp>
      <p:sp>
        <p:nvSpPr>
          <p:cNvPr id="8" name="TextBox 7">
            <a:extLst>
              <a:ext uri="{FF2B5EF4-FFF2-40B4-BE49-F238E27FC236}">
                <a16:creationId xmlns:a16="http://schemas.microsoft.com/office/drawing/2014/main" id="{3B6379AA-B4EB-4287-8C49-D80B5434C137}"/>
              </a:ext>
            </a:extLst>
          </p:cNvPr>
          <p:cNvSpPr txBox="1"/>
          <p:nvPr/>
        </p:nvSpPr>
        <p:spPr>
          <a:xfrm>
            <a:off x="3581400" y="5885507"/>
            <a:ext cx="3200400" cy="584775"/>
          </a:xfrm>
          <a:prstGeom prst="rect">
            <a:avLst/>
          </a:prstGeom>
          <a:noFill/>
        </p:spPr>
        <p:txBody>
          <a:bodyPr wrap="square" rtlCol="0">
            <a:spAutoFit/>
          </a:bodyPr>
          <a:lstStyle/>
          <a:p>
            <a:r>
              <a:rPr lang="en-US" sz="3200" b="1" dirty="0">
                <a:solidFill>
                  <a:schemeClr val="accent4"/>
                </a:solidFill>
              </a:rPr>
              <a:t>December 1934</a:t>
            </a:r>
          </a:p>
        </p:txBody>
      </p:sp>
      <p:sp>
        <p:nvSpPr>
          <p:cNvPr id="11" name="Title 1">
            <a:extLst>
              <a:ext uri="{FF2B5EF4-FFF2-40B4-BE49-F238E27FC236}">
                <a16:creationId xmlns:a16="http://schemas.microsoft.com/office/drawing/2014/main" id="{DEF1E2EF-C1F5-444A-8298-CA9EC8B6CACC}"/>
              </a:ext>
            </a:extLst>
          </p:cNvPr>
          <p:cNvSpPr txBox="1">
            <a:spLocks/>
          </p:cNvSpPr>
          <p:nvPr/>
        </p:nvSpPr>
        <p:spPr>
          <a:xfrm>
            <a:off x="227534" y="2616926"/>
            <a:ext cx="2834640" cy="16154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900" b="0" kern="1200" spc="-100" baseline="0">
                <a:solidFill>
                  <a:schemeClr val="tx1">
                    <a:lumMod val="65000"/>
                    <a:lumOff val="35000"/>
                  </a:schemeClr>
                </a:solidFill>
                <a:latin typeface="+mj-lt"/>
                <a:ea typeface="+mj-ea"/>
                <a:cs typeface="+mj-cs"/>
              </a:defRPr>
            </a:lvl1pPr>
          </a:lstStyle>
          <a:p>
            <a:pPr algn="ctr"/>
            <a:r>
              <a:rPr lang="en-US" sz="3600" spc="0" dirty="0">
                <a:ln w="0"/>
                <a:solidFill>
                  <a:schemeClr val="tx1"/>
                </a:solidFill>
              </a:rPr>
              <a:t>Conservation District Timeline</a:t>
            </a:r>
          </a:p>
        </p:txBody>
      </p:sp>
    </p:spTree>
    <p:extLst>
      <p:ext uri="{BB962C8B-B14F-4D97-AF65-F5344CB8AC3E}">
        <p14:creationId xmlns:p14="http://schemas.microsoft.com/office/powerpoint/2010/main" val="2501327521"/>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3752CF-AF43-4938-98EA-E3C39E4AD5E1}"/>
              </a:ext>
            </a:extLst>
          </p:cNvPr>
          <p:cNvSpPr>
            <a:spLocks noGrp="1"/>
          </p:cNvSpPr>
          <p:nvPr>
            <p:ph type="body" idx="1"/>
          </p:nvPr>
        </p:nvSpPr>
        <p:spPr>
          <a:xfrm>
            <a:off x="6416040" y="762001"/>
            <a:ext cx="5410200" cy="2653487"/>
          </a:xfrm>
        </p:spPr>
        <p:txBody>
          <a:bodyPr>
            <a:normAutofit fontScale="92500" lnSpcReduction="10000"/>
          </a:bodyPr>
          <a:lstStyle/>
          <a:p>
            <a:pPr indent="-457200"/>
            <a:r>
              <a:rPr lang="en-US" dirty="0">
                <a:solidFill>
                  <a:schemeClr val="accent2"/>
                </a:solidFill>
              </a:rPr>
              <a:t>“Black Sunday” – the worst “black” blizzard of the Dust Bowl</a:t>
            </a:r>
          </a:p>
          <a:p>
            <a:pPr indent="-457200"/>
            <a:endParaRPr lang="en-US" dirty="0">
              <a:solidFill>
                <a:schemeClr val="accent2"/>
              </a:solidFill>
            </a:endParaRPr>
          </a:p>
          <a:p>
            <a:r>
              <a:rPr lang="en-US" dirty="0">
                <a:solidFill>
                  <a:schemeClr val="accent2"/>
                </a:solidFill>
              </a:rPr>
              <a:t>Congress declares soil erosion a national menace and establishes the Soil Conservation Service within the US Department of Agriculture</a:t>
            </a:r>
          </a:p>
          <a:p>
            <a:endParaRPr lang="en-US" dirty="0">
              <a:solidFill>
                <a:schemeClr val="accent2"/>
              </a:solidFill>
            </a:endParaRPr>
          </a:p>
          <a:p>
            <a:r>
              <a:rPr lang="en-US" dirty="0">
                <a:solidFill>
                  <a:schemeClr val="accent2"/>
                </a:solidFill>
              </a:rPr>
              <a:t>.</a:t>
            </a:r>
          </a:p>
          <a:p>
            <a:endParaRPr lang="en-US" dirty="0"/>
          </a:p>
        </p:txBody>
      </p:sp>
      <p:pic>
        <p:nvPicPr>
          <p:cNvPr id="4" name="Content Placeholder 4">
            <a:extLst>
              <a:ext uri="{FF2B5EF4-FFF2-40B4-BE49-F238E27FC236}">
                <a16:creationId xmlns:a16="http://schemas.microsoft.com/office/drawing/2014/main" id="{A6B8A9CF-6C06-439C-B080-6F119ACCC04A}"/>
              </a:ext>
            </a:extLst>
          </p:cNvPr>
          <p:cNvPicPr>
            <a:picLocks noChangeAspect="1"/>
          </p:cNvPicPr>
          <p:nvPr/>
        </p:nvPicPr>
        <p:blipFill>
          <a:blip r:embed="rId3"/>
          <a:stretch>
            <a:fillRect/>
          </a:stretch>
        </p:blipFill>
        <p:spPr>
          <a:xfrm>
            <a:off x="391146" y="6139171"/>
            <a:ext cx="2671028" cy="675284"/>
          </a:xfrm>
          <a:prstGeom prst="rect">
            <a:avLst/>
          </a:prstGeom>
        </p:spPr>
      </p:pic>
      <p:sp>
        <p:nvSpPr>
          <p:cNvPr id="6" name="TextBox 5">
            <a:extLst>
              <a:ext uri="{FF2B5EF4-FFF2-40B4-BE49-F238E27FC236}">
                <a16:creationId xmlns:a16="http://schemas.microsoft.com/office/drawing/2014/main" id="{CF7368FF-F07F-48C6-A525-046B1F7A8BDC}"/>
              </a:ext>
            </a:extLst>
          </p:cNvPr>
          <p:cNvSpPr txBox="1"/>
          <p:nvPr/>
        </p:nvSpPr>
        <p:spPr>
          <a:xfrm>
            <a:off x="3905794" y="609600"/>
            <a:ext cx="2738846" cy="584775"/>
          </a:xfrm>
          <a:prstGeom prst="rect">
            <a:avLst/>
          </a:prstGeom>
          <a:noFill/>
        </p:spPr>
        <p:txBody>
          <a:bodyPr wrap="square" rtlCol="0">
            <a:spAutoFit/>
          </a:bodyPr>
          <a:lstStyle/>
          <a:p>
            <a:r>
              <a:rPr lang="en-US" sz="3200" b="1" dirty="0">
                <a:solidFill>
                  <a:schemeClr val="accent4"/>
                </a:solidFill>
              </a:rPr>
              <a:t>April 14, 1935</a:t>
            </a:r>
          </a:p>
        </p:txBody>
      </p:sp>
      <p:sp>
        <p:nvSpPr>
          <p:cNvPr id="7" name="TextBox 6">
            <a:extLst>
              <a:ext uri="{FF2B5EF4-FFF2-40B4-BE49-F238E27FC236}">
                <a16:creationId xmlns:a16="http://schemas.microsoft.com/office/drawing/2014/main" id="{F53EB1CC-7886-473F-AB6B-726698D78C9B}"/>
              </a:ext>
            </a:extLst>
          </p:cNvPr>
          <p:cNvSpPr txBox="1"/>
          <p:nvPr/>
        </p:nvSpPr>
        <p:spPr>
          <a:xfrm>
            <a:off x="3905794" y="1853625"/>
            <a:ext cx="2838995" cy="584775"/>
          </a:xfrm>
          <a:prstGeom prst="rect">
            <a:avLst/>
          </a:prstGeom>
          <a:noFill/>
        </p:spPr>
        <p:txBody>
          <a:bodyPr wrap="square" rtlCol="0">
            <a:spAutoFit/>
          </a:bodyPr>
          <a:lstStyle/>
          <a:p>
            <a:r>
              <a:rPr lang="en-US" sz="3200" b="1" dirty="0">
                <a:solidFill>
                  <a:schemeClr val="accent4"/>
                </a:solidFill>
              </a:rPr>
              <a:t>April 27, 1935</a:t>
            </a:r>
          </a:p>
        </p:txBody>
      </p:sp>
      <p:pic>
        <p:nvPicPr>
          <p:cNvPr id="2" name="Picture 1">
            <a:extLst>
              <a:ext uri="{FF2B5EF4-FFF2-40B4-BE49-F238E27FC236}">
                <a16:creationId xmlns:a16="http://schemas.microsoft.com/office/drawing/2014/main" id="{3F784282-68D0-499C-93E2-4508F7D8287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772745" y="2895600"/>
            <a:ext cx="5774681" cy="3632132"/>
          </a:xfrm>
          <a:prstGeom prst="rect">
            <a:avLst/>
          </a:prstGeom>
        </p:spPr>
      </p:pic>
      <p:sp>
        <p:nvSpPr>
          <p:cNvPr id="10" name="Title 1">
            <a:extLst>
              <a:ext uri="{FF2B5EF4-FFF2-40B4-BE49-F238E27FC236}">
                <a16:creationId xmlns:a16="http://schemas.microsoft.com/office/drawing/2014/main" id="{D5233928-83A8-48E7-BBD8-75CCFE94EE38}"/>
              </a:ext>
            </a:extLst>
          </p:cNvPr>
          <p:cNvSpPr txBox="1">
            <a:spLocks/>
          </p:cNvSpPr>
          <p:nvPr/>
        </p:nvSpPr>
        <p:spPr>
          <a:xfrm>
            <a:off x="227534" y="2616926"/>
            <a:ext cx="2834640" cy="16154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900" b="0" kern="1200" spc="-100" baseline="0">
                <a:solidFill>
                  <a:schemeClr val="tx1">
                    <a:lumMod val="65000"/>
                    <a:lumOff val="35000"/>
                  </a:schemeClr>
                </a:solidFill>
                <a:latin typeface="+mj-lt"/>
                <a:ea typeface="+mj-ea"/>
                <a:cs typeface="+mj-cs"/>
              </a:defRPr>
            </a:lvl1pPr>
          </a:lstStyle>
          <a:p>
            <a:pPr algn="ctr"/>
            <a:r>
              <a:rPr lang="en-US" sz="3600" spc="0">
                <a:ln w="0"/>
                <a:solidFill>
                  <a:schemeClr val="tx1"/>
                </a:solidFill>
              </a:rPr>
              <a:t>Conservation District Timeline</a:t>
            </a:r>
            <a:endParaRPr lang="en-US" sz="3600" spc="0" dirty="0">
              <a:ln w="0"/>
              <a:solidFill>
                <a:schemeClr val="tx1"/>
              </a:solidFill>
            </a:endParaRPr>
          </a:p>
        </p:txBody>
      </p:sp>
    </p:spTree>
    <p:extLst>
      <p:ext uri="{BB962C8B-B14F-4D97-AF65-F5344CB8AC3E}">
        <p14:creationId xmlns:p14="http://schemas.microsoft.com/office/powerpoint/2010/main" val="527207659"/>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99C1-6A30-4057-94DE-60231C6CB0A3}"/>
              </a:ext>
            </a:extLst>
          </p:cNvPr>
          <p:cNvSpPr>
            <a:spLocks noGrp="1"/>
          </p:cNvSpPr>
          <p:nvPr>
            <p:ph type="title"/>
          </p:nvPr>
        </p:nvSpPr>
        <p:spPr>
          <a:xfrm>
            <a:off x="256032" y="304800"/>
            <a:ext cx="2834640" cy="2377440"/>
          </a:xfrm>
        </p:spPr>
        <p:txBody>
          <a:bodyPr>
            <a:noAutofit/>
          </a:bodyPr>
          <a:lstStyle/>
          <a:p>
            <a:pPr algn="ctr"/>
            <a:r>
              <a:rPr lang="en-US" sz="2800" dirty="0"/>
              <a:t>Many farmers did not trust the government at that time</a:t>
            </a:r>
          </a:p>
        </p:txBody>
      </p:sp>
      <p:sp>
        <p:nvSpPr>
          <p:cNvPr id="4" name="Text Placeholder 3">
            <a:extLst>
              <a:ext uri="{FF2B5EF4-FFF2-40B4-BE49-F238E27FC236}">
                <a16:creationId xmlns:a16="http://schemas.microsoft.com/office/drawing/2014/main" id="{DC1349B1-0596-4F60-9A04-F0BE1A1A12E0}"/>
              </a:ext>
            </a:extLst>
          </p:cNvPr>
          <p:cNvSpPr>
            <a:spLocks noGrp="1"/>
          </p:cNvSpPr>
          <p:nvPr>
            <p:ph type="body" sz="half" idx="2"/>
          </p:nvPr>
        </p:nvSpPr>
        <p:spPr>
          <a:xfrm>
            <a:off x="256032" y="2351176"/>
            <a:ext cx="2834640" cy="1992224"/>
          </a:xfrm>
        </p:spPr>
        <p:txBody>
          <a:bodyPr>
            <a:normAutofit fontScale="92500"/>
          </a:bodyPr>
          <a:lstStyle/>
          <a:p>
            <a:pPr algn="ctr"/>
            <a:endParaRPr lang="en-US" sz="2000" dirty="0">
              <a:ln w="0"/>
              <a:solidFill>
                <a:schemeClr val="accent5"/>
              </a:solidFill>
              <a:effectLst>
                <a:outerShdw blurRad="38100" dist="19050" dir="2700000" algn="tl" rotWithShape="0">
                  <a:schemeClr val="dk1">
                    <a:alpha val="40000"/>
                  </a:schemeClr>
                </a:outerShdw>
              </a:effectLst>
            </a:endParaRPr>
          </a:p>
          <a:p>
            <a:pPr algn="ctr"/>
            <a:r>
              <a:rPr lang="en-US" sz="1800" dirty="0">
                <a:ln w="0"/>
                <a:solidFill>
                  <a:schemeClr val="accent5"/>
                </a:solidFill>
                <a:effectLst>
                  <a:outerShdw blurRad="38100" dist="19050" dir="2700000" algn="tl" rotWithShape="0">
                    <a:schemeClr val="dk1">
                      <a:alpha val="40000"/>
                    </a:schemeClr>
                  </a:outerShdw>
                </a:effectLst>
              </a:rPr>
              <a:t>but Congress realized that only active support from landowners would guarantee the success of conservation on private land</a:t>
            </a:r>
          </a:p>
          <a:p>
            <a:endParaRPr lang="en-US" dirty="0"/>
          </a:p>
        </p:txBody>
      </p:sp>
      <p:pic>
        <p:nvPicPr>
          <p:cNvPr id="6" name="Content Placeholder 4">
            <a:extLst>
              <a:ext uri="{FF2B5EF4-FFF2-40B4-BE49-F238E27FC236}">
                <a16:creationId xmlns:a16="http://schemas.microsoft.com/office/drawing/2014/main" id="{061027AB-A82C-4F72-916C-60853E2B8540}"/>
              </a:ext>
            </a:extLst>
          </p:cNvPr>
          <p:cNvPicPr>
            <a:picLocks noChangeAspect="1"/>
          </p:cNvPicPr>
          <p:nvPr/>
        </p:nvPicPr>
        <p:blipFill>
          <a:blip r:embed="rId3"/>
          <a:stretch>
            <a:fillRect/>
          </a:stretch>
        </p:blipFill>
        <p:spPr>
          <a:xfrm>
            <a:off x="391146" y="6139171"/>
            <a:ext cx="2671028" cy="675284"/>
          </a:xfrm>
          <a:prstGeom prst="rect">
            <a:avLst/>
          </a:prstGeom>
        </p:spPr>
      </p:pic>
      <p:sp>
        <p:nvSpPr>
          <p:cNvPr id="7" name="Title 1">
            <a:extLst>
              <a:ext uri="{FF2B5EF4-FFF2-40B4-BE49-F238E27FC236}">
                <a16:creationId xmlns:a16="http://schemas.microsoft.com/office/drawing/2014/main" id="{1D0E549D-C26D-4550-A105-FD9FE6A780B5}"/>
              </a:ext>
            </a:extLst>
          </p:cNvPr>
          <p:cNvSpPr txBox="1">
            <a:spLocks/>
          </p:cNvSpPr>
          <p:nvPr/>
        </p:nvSpPr>
        <p:spPr>
          <a:xfrm>
            <a:off x="256032" y="3566160"/>
            <a:ext cx="2834640" cy="23774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spc="-60" baseline="0">
                <a:solidFill>
                  <a:srgbClr val="FFFFFF"/>
                </a:solidFill>
                <a:latin typeface="+mj-lt"/>
                <a:ea typeface="+mj-ea"/>
                <a:cs typeface="+mj-cs"/>
              </a:defRPr>
            </a:lvl1pPr>
          </a:lstStyle>
          <a:p>
            <a:pPr algn="ctr"/>
            <a:r>
              <a:rPr lang="en-US" sz="2800" dirty="0"/>
              <a:t>This is how the idea of Conservation Districts was born</a:t>
            </a:r>
          </a:p>
        </p:txBody>
      </p:sp>
      <p:pic>
        <p:nvPicPr>
          <p:cNvPr id="9" name="Content Placeholder 8" descr="NRCSDC01013">
            <a:extLst>
              <a:ext uri="{FF2B5EF4-FFF2-40B4-BE49-F238E27FC236}">
                <a16:creationId xmlns:a16="http://schemas.microsoft.com/office/drawing/2014/main" id="{AA345AA6-5B00-4188-97B0-B4CA4FD37792}"/>
              </a:ext>
            </a:extLst>
          </p:cNvPr>
          <p:cNvPicPr>
            <a:picLocks noGrp="1" noChangeAspect="1" noChangeArrowheads="1"/>
          </p:cNvPicPr>
          <p:nvPr>
            <p:ph idx="1"/>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rcRect l="4572" t="209" r="4572" b="417"/>
          <a:stretch>
            <a:fillRect/>
          </a:stretch>
        </p:blipFill>
        <p:spPr>
          <a:xfrm>
            <a:off x="4114800" y="771518"/>
            <a:ext cx="7086600" cy="5314963"/>
          </a:xfrm>
          <a:noFill/>
          <a:ln/>
        </p:spPr>
      </p:pic>
    </p:spTree>
    <p:extLst>
      <p:ext uri="{BB962C8B-B14F-4D97-AF65-F5344CB8AC3E}">
        <p14:creationId xmlns:p14="http://schemas.microsoft.com/office/powerpoint/2010/main" val="4000155389"/>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99C1-6A30-4057-94DE-60231C6CB0A3}"/>
              </a:ext>
            </a:extLst>
          </p:cNvPr>
          <p:cNvSpPr>
            <a:spLocks noGrp="1"/>
          </p:cNvSpPr>
          <p:nvPr>
            <p:ph type="title"/>
          </p:nvPr>
        </p:nvSpPr>
        <p:spPr/>
        <p:txBody>
          <a:bodyPr>
            <a:noAutofit/>
          </a:bodyPr>
          <a:lstStyle/>
          <a:p>
            <a:pPr algn="ctr"/>
            <a:r>
              <a:rPr lang="en-US" sz="2800" dirty="0"/>
              <a:t>By December of 1935, an estimated </a:t>
            </a:r>
            <a:r>
              <a:rPr lang="en-US" sz="2800" b="1" u="sng" dirty="0">
                <a:solidFill>
                  <a:schemeClr val="bg2"/>
                </a:solidFill>
              </a:rPr>
              <a:t>850 million tons </a:t>
            </a:r>
            <a:br>
              <a:rPr lang="en-US" sz="2800" dirty="0"/>
            </a:br>
            <a:r>
              <a:rPr lang="en-US" sz="2800" dirty="0"/>
              <a:t>of fertile topsoil had been blown off the southern Great Plains</a:t>
            </a:r>
          </a:p>
        </p:txBody>
      </p:sp>
      <p:sp>
        <p:nvSpPr>
          <p:cNvPr id="4" name="Text Placeholder 3">
            <a:extLst>
              <a:ext uri="{FF2B5EF4-FFF2-40B4-BE49-F238E27FC236}">
                <a16:creationId xmlns:a16="http://schemas.microsoft.com/office/drawing/2014/main" id="{DC1349B1-0596-4F60-9A04-F0BE1A1A12E0}"/>
              </a:ext>
            </a:extLst>
          </p:cNvPr>
          <p:cNvSpPr>
            <a:spLocks noGrp="1"/>
          </p:cNvSpPr>
          <p:nvPr>
            <p:ph type="body" sz="half" idx="2"/>
          </p:nvPr>
        </p:nvSpPr>
        <p:spPr/>
        <p:txBody>
          <a:bodyPr/>
          <a:lstStyle/>
          <a:p>
            <a:pPr algn="ctr"/>
            <a:r>
              <a:rPr lang="en-US" sz="2000" dirty="0">
                <a:ln w="0"/>
                <a:solidFill>
                  <a:schemeClr val="accent5"/>
                </a:solidFill>
                <a:effectLst>
                  <a:outerShdw blurRad="38100" dist="19050" dir="2700000" algn="tl" rotWithShape="0">
                    <a:schemeClr val="dk1">
                      <a:alpha val="40000"/>
                    </a:schemeClr>
                  </a:outerShdw>
                </a:effectLst>
              </a:rPr>
              <a:t>It was time to implement the new legislation to start putting conservation practices on the land but there was a problem…</a:t>
            </a:r>
          </a:p>
          <a:p>
            <a:endParaRPr lang="en-US" dirty="0"/>
          </a:p>
        </p:txBody>
      </p:sp>
      <p:pic>
        <p:nvPicPr>
          <p:cNvPr id="5" name="Picture Placeholder 4">
            <a:extLst>
              <a:ext uri="{FF2B5EF4-FFF2-40B4-BE49-F238E27FC236}">
                <a16:creationId xmlns:a16="http://schemas.microsoft.com/office/drawing/2014/main" id="{5EACF1ED-759E-40B5-B0DA-B9C8C451B972}"/>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323" t="2577" r="323" b="5498"/>
          <a:stretch/>
        </p:blipFill>
        <p:spPr bwMode="auto">
          <a:xfrm>
            <a:off x="4572000" y="868363"/>
            <a:ext cx="5702146" cy="5310668"/>
          </a:xfrm>
          <a:prstGeom prst="rect">
            <a:avLst/>
          </a:prstGeom>
          <a:noFill/>
          <a:ln w="9525">
            <a:noFill/>
            <a:miter lim="800000"/>
            <a:headEnd/>
            <a:tailEnd/>
          </a:ln>
          <a:effectLst/>
        </p:spPr>
      </p:pic>
      <p:pic>
        <p:nvPicPr>
          <p:cNvPr id="6" name="Content Placeholder 4">
            <a:extLst>
              <a:ext uri="{FF2B5EF4-FFF2-40B4-BE49-F238E27FC236}">
                <a16:creationId xmlns:a16="http://schemas.microsoft.com/office/drawing/2014/main" id="{061027AB-A82C-4F72-916C-60853E2B8540}"/>
              </a:ext>
            </a:extLst>
          </p:cNvPr>
          <p:cNvPicPr>
            <a:picLocks noChangeAspect="1"/>
          </p:cNvPicPr>
          <p:nvPr/>
        </p:nvPicPr>
        <p:blipFill>
          <a:blip r:embed="rId5"/>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14217490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par>
                          <p:cTn id="8" fill="hold">
                            <p:stCondLst>
                              <p:cond delay="5000"/>
                            </p:stCondLst>
                            <p:childTnLst>
                              <p:par>
                                <p:cTn id="9" presetID="10" presetClass="exit" presetSubtype="0" fill="hold" nodeType="afterEffect">
                                  <p:stCondLst>
                                    <p:cond delay="0"/>
                                  </p:stCondLst>
                                  <p:childTnLst>
                                    <p:animEffect transition="out" filter="fade">
                                      <p:cBhvr>
                                        <p:cTn id="10" dur="4200"/>
                                        <p:tgtEl>
                                          <p:spTgt spid="5"/>
                                        </p:tgtEl>
                                      </p:cBhvr>
                                    </p:animEffect>
                                    <p:set>
                                      <p:cBhvr>
                                        <p:cTn id="11" dur="1" fill="hold">
                                          <p:stCondLst>
                                            <p:cond delay="41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3752CF-AF43-4938-98EA-E3C39E4AD5E1}"/>
              </a:ext>
            </a:extLst>
          </p:cNvPr>
          <p:cNvSpPr>
            <a:spLocks noGrp="1"/>
          </p:cNvSpPr>
          <p:nvPr>
            <p:ph type="body" idx="1"/>
          </p:nvPr>
        </p:nvSpPr>
        <p:spPr>
          <a:xfrm>
            <a:off x="8839200" y="1752600"/>
            <a:ext cx="3429000" cy="4192108"/>
          </a:xfrm>
        </p:spPr>
        <p:txBody>
          <a:bodyPr>
            <a:normAutofit lnSpcReduction="10000"/>
          </a:bodyPr>
          <a:lstStyle/>
          <a:p>
            <a:pPr indent="-457200"/>
            <a:r>
              <a:rPr lang="en-US" dirty="0">
                <a:solidFill>
                  <a:schemeClr val="accent2"/>
                </a:solidFill>
              </a:rPr>
              <a:t>SCS published the “Standard Conservation District Law”</a:t>
            </a:r>
          </a:p>
          <a:p>
            <a:pPr indent="-457200"/>
            <a:endParaRPr lang="en-US" dirty="0">
              <a:solidFill>
                <a:schemeClr val="accent2"/>
              </a:solidFill>
            </a:endParaRPr>
          </a:p>
          <a:p>
            <a:r>
              <a:rPr lang="en-US" dirty="0">
                <a:solidFill>
                  <a:schemeClr val="accent2"/>
                </a:solidFill>
              </a:rPr>
              <a:t>Arkansas is the first state to enact the Standard Conservation District Law</a:t>
            </a:r>
          </a:p>
          <a:p>
            <a:endParaRPr lang="en-US" dirty="0">
              <a:solidFill>
                <a:schemeClr val="accent2"/>
              </a:solidFill>
            </a:endParaRPr>
          </a:p>
          <a:p>
            <a:r>
              <a:rPr lang="en-US" dirty="0">
                <a:solidFill>
                  <a:schemeClr val="accent2"/>
                </a:solidFill>
              </a:rPr>
              <a:t>The Brown Creek Soil Conservation District, in North Carolina, is the first Conservation District is organized </a:t>
            </a:r>
          </a:p>
          <a:p>
            <a:endParaRPr lang="en-US" dirty="0"/>
          </a:p>
        </p:txBody>
      </p:sp>
      <p:pic>
        <p:nvPicPr>
          <p:cNvPr id="4" name="Content Placeholder 4">
            <a:extLst>
              <a:ext uri="{FF2B5EF4-FFF2-40B4-BE49-F238E27FC236}">
                <a16:creationId xmlns:a16="http://schemas.microsoft.com/office/drawing/2014/main" id="{A6B8A9CF-6C06-439C-B080-6F119ACCC04A}"/>
              </a:ext>
            </a:extLst>
          </p:cNvPr>
          <p:cNvPicPr>
            <a:picLocks noChangeAspect="1"/>
          </p:cNvPicPr>
          <p:nvPr/>
        </p:nvPicPr>
        <p:blipFill>
          <a:blip r:embed="rId3"/>
          <a:stretch>
            <a:fillRect/>
          </a:stretch>
        </p:blipFill>
        <p:spPr>
          <a:xfrm>
            <a:off x="391146" y="6139171"/>
            <a:ext cx="2671028" cy="675284"/>
          </a:xfrm>
          <a:prstGeom prst="rect">
            <a:avLst/>
          </a:prstGeom>
        </p:spPr>
      </p:pic>
      <p:sp>
        <p:nvSpPr>
          <p:cNvPr id="9" name="Title 1">
            <a:extLst>
              <a:ext uri="{FF2B5EF4-FFF2-40B4-BE49-F238E27FC236}">
                <a16:creationId xmlns:a16="http://schemas.microsoft.com/office/drawing/2014/main" id="{2D0BE967-C875-49F5-B54C-392384376560}"/>
              </a:ext>
            </a:extLst>
          </p:cNvPr>
          <p:cNvSpPr>
            <a:spLocks noGrp="1"/>
          </p:cNvSpPr>
          <p:nvPr>
            <p:ph type="title"/>
          </p:nvPr>
        </p:nvSpPr>
        <p:spPr>
          <a:xfrm>
            <a:off x="227534" y="2616926"/>
            <a:ext cx="2834640" cy="1615440"/>
          </a:xfrm>
        </p:spPr>
        <p:txBody>
          <a:bodyPr>
            <a:normAutofit/>
          </a:bodyPr>
          <a:lstStyle/>
          <a:p>
            <a:pPr algn="ctr"/>
            <a:r>
              <a:rPr lang="en-US" sz="3600" spc="0" dirty="0">
                <a:ln w="0"/>
                <a:solidFill>
                  <a:schemeClr val="tx1"/>
                </a:solidFill>
              </a:rPr>
              <a:t>Conservation District Timeline</a:t>
            </a:r>
          </a:p>
        </p:txBody>
      </p:sp>
      <p:pic>
        <p:nvPicPr>
          <p:cNvPr id="10" name="Picture 5" descr="NRCSDC01005">
            <a:extLst>
              <a:ext uri="{FF2B5EF4-FFF2-40B4-BE49-F238E27FC236}">
                <a16:creationId xmlns:a16="http://schemas.microsoft.com/office/drawing/2014/main" id="{022FA117-4707-4534-8F36-3E1F04421E1A}"/>
              </a:ext>
            </a:extLst>
          </p:cNvPr>
          <p:cNvPicPr>
            <a:picLocks noChangeAspect="1" noChangeArrowheads="1"/>
          </p:cNvPicPr>
          <p:nvPr/>
        </p:nvPicPr>
        <p:blipFill>
          <a:blip r:embed="rId4" cstate="print"/>
          <a:srcRect r="37682"/>
          <a:stretch>
            <a:fillRect/>
          </a:stretch>
        </p:blipFill>
        <p:spPr bwMode="auto">
          <a:xfrm>
            <a:off x="3148149" y="1524000"/>
            <a:ext cx="3810000" cy="4192108"/>
          </a:xfrm>
          <a:prstGeom prst="rect">
            <a:avLst/>
          </a:prstGeom>
          <a:ln>
            <a:noFill/>
          </a:ln>
          <a:effectLst>
            <a:softEdge rad="112500"/>
          </a:effectLst>
        </p:spPr>
      </p:pic>
      <p:sp>
        <p:nvSpPr>
          <p:cNvPr id="11" name="TextBox 10">
            <a:extLst>
              <a:ext uri="{FF2B5EF4-FFF2-40B4-BE49-F238E27FC236}">
                <a16:creationId xmlns:a16="http://schemas.microsoft.com/office/drawing/2014/main" id="{734F872F-0874-4CF1-B114-412508666AB8}"/>
              </a:ext>
            </a:extLst>
          </p:cNvPr>
          <p:cNvSpPr txBox="1"/>
          <p:nvPr/>
        </p:nvSpPr>
        <p:spPr>
          <a:xfrm>
            <a:off x="6833889" y="1710690"/>
            <a:ext cx="2033451" cy="584775"/>
          </a:xfrm>
          <a:prstGeom prst="rect">
            <a:avLst/>
          </a:prstGeom>
          <a:noFill/>
        </p:spPr>
        <p:txBody>
          <a:bodyPr wrap="square" rtlCol="0">
            <a:spAutoFit/>
          </a:bodyPr>
          <a:lstStyle/>
          <a:p>
            <a:r>
              <a:rPr lang="en-US" sz="3200" b="1" dirty="0">
                <a:solidFill>
                  <a:schemeClr val="accent4"/>
                </a:solidFill>
              </a:rPr>
              <a:t>May 1936</a:t>
            </a:r>
          </a:p>
        </p:txBody>
      </p:sp>
      <p:sp>
        <p:nvSpPr>
          <p:cNvPr id="12" name="TextBox 11">
            <a:extLst>
              <a:ext uri="{FF2B5EF4-FFF2-40B4-BE49-F238E27FC236}">
                <a16:creationId xmlns:a16="http://schemas.microsoft.com/office/drawing/2014/main" id="{21A30CFB-F22A-411C-A757-15C19A280445}"/>
              </a:ext>
            </a:extLst>
          </p:cNvPr>
          <p:cNvSpPr txBox="1"/>
          <p:nvPr/>
        </p:nvSpPr>
        <p:spPr>
          <a:xfrm>
            <a:off x="6649919" y="3317096"/>
            <a:ext cx="2401389" cy="584775"/>
          </a:xfrm>
          <a:prstGeom prst="rect">
            <a:avLst/>
          </a:prstGeom>
          <a:noFill/>
        </p:spPr>
        <p:txBody>
          <a:bodyPr wrap="square" rtlCol="0">
            <a:spAutoFit/>
          </a:bodyPr>
          <a:lstStyle/>
          <a:p>
            <a:r>
              <a:rPr lang="en-US" sz="3200" b="1" dirty="0">
                <a:solidFill>
                  <a:schemeClr val="accent4"/>
                </a:solidFill>
              </a:rPr>
              <a:t>March 1937</a:t>
            </a:r>
          </a:p>
        </p:txBody>
      </p:sp>
      <p:sp>
        <p:nvSpPr>
          <p:cNvPr id="13" name="TextBox 12">
            <a:extLst>
              <a:ext uri="{FF2B5EF4-FFF2-40B4-BE49-F238E27FC236}">
                <a16:creationId xmlns:a16="http://schemas.microsoft.com/office/drawing/2014/main" id="{F267EB26-639C-4A53-85F5-6F5950F95ABC}"/>
              </a:ext>
            </a:extLst>
          </p:cNvPr>
          <p:cNvSpPr txBox="1"/>
          <p:nvPr/>
        </p:nvSpPr>
        <p:spPr>
          <a:xfrm>
            <a:off x="6515100" y="4923502"/>
            <a:ext cx="2671028" cy="584775"/>
          </a:xfrm>
          <a:prstGeom prst="rect">
            <a:avLst/>
          </a:prstGeom>
          <a:noFill/>
        </p:spPr>
        <p:txBody>
          <a:bodyPr wrap="square" rtlCol="0">
            <a:spAutoFit/>
          </a:bodyPr>
          <a:lstStyle/>
          <a:p>
            <a:r>
              <a:rPr lang="en-US" sz="3200" b="1" dirty="0">
                <a:solidFill>
                  <a:schemeClr val="accent4"/>
                </a:solidFill>
              </a:rPr>
              <a:t>August 1937</a:t>
            </a:r>
          </a:p>
        </p:txBody>
      </p:sp>
    </p:spTree>
    <p:extLst>
      <p:ext uri="{BB962C8B-B14F-4D97-AF65-F5344CB8AC3E}">
        <p14:creationId xmlns:p14="http://schemas.microsoft.com/office/powerpoint/2010/main" val="41563769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ame">
  <a:themeElements>
    <a:clrScheme name="Logo">
      <a:dk1>
        <a:sysClr val="windowText" lastClr="000000"/>
      </a:dk1>
      <a:lt1>
        <a:sysClr val="window" lastClr="FFFFFF"/>
      </a:lt1>
      <a:dk2>
        <a:srgbClr val="4A3F38"/>
      </a:dk2>
      <a:lt2>
        <a:srgbClr val="F2F2F2"/>
      </a:lt2>
      <a:accent1>
        <a:srgbClr val="BFBFBF"/>
      </a:accent1>
      <a:accent2>
        <a:srgbClr val="D0ECED"/>
      </a:accent2>
      <a:accent3>
        <a:srgbClr val="8CC540"/>
      </a:accent3>
      <a:accent4>
        <a:srgbClr val="46B3CE"/>
      </a:accent4>
      <a:accent5>
        <a:srgbClr val="138CA4"/>
      </a:accent5>
      <a:accent6>
        <a:srgbClr val="A36026"/>
      </a:accent6>
      <a:hlink>
        <a:srgbClr val="46B3CE"/>
      </a:hlink>
      <a:folHlink>
        <a:srgbClr val="D0ECED"/>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90D1179AFE9468794CA6CD488D614" ma:contentTypeVersion="1" ma:contentTypeDescription="Create a new document." ma:contentTypeScope="" ma:versionID="9212196ba6f2800afa22ebe26fd518a5">
  <xsd:schema xmlns:xsd="http://www.w3.org/2001/XMLSchema" xmlns:xs="http://www.w3.org/2001/XMLSchema" xmlns:p="http://schemas.microsoft.com/office/2006/metadata/properties" targetNamespace="http://schemas.microsoft.com/office/2006/metadata/properties" ma:root="true" ma:fieldsID="65be23c65578221b5c50fdc20cf0be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BF0418-1C43-421F-9E16-99A535D1B5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A7C8973-247F-4302-91B0-29BC007FDD7A}">
  <ds:schemaRefs>
    <ds:schemaRef ds:uri="http://schemas.microsoft.com/sharepoint/v3/contenttype/forms"/>
  </ds:schemaRefs>
</ds:datastoreItem>
</file>

<file path=customXml/itemProps3.xml><?xml version="1.0" encoding="utf-8"?>
<ds:datastoreItem xmlns:ds="http://schemas.openxmlformats.org/officeDocument/2006/customXml" ds:itemID="{39D345FB-6B12-4F15-A4CD-26BF137A04E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TM03457475[[fn=Frame]]</Template>
  <TotalTime>11362</TotalTime>
  <Words>2107</Words>
  <Application>Microsoft Office PowerPoint</Application>
  <PresentationFormat>Widescreen</PresentationFormat>
  <Paragraphs>213</Paragraphs>
  <Slides>27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Corbel</vt:lpstr>
      <vt:lpstr>Wingdings 2</vt:lpstr>
      <vt:lpstr>Frame</vt:lpstr>
      <vt:lpstr>The History of the  Soil and Water Conservation Districts</vt:lpstr>
      <vt:lpstr>Learning Objectives</vt:lpstr>
      <vt:lpstr>In the early 1930s, along with the Great Depression, came an ecological disaster known as the Dust Bowl. </vt:lpstr>
      <vt:lpstr>What Caused the  Dust Bowl?</vt:lpstr>
      <vt:lpstr>PowerPoint Presentation</vt:lpstr>
      <vt:lpstr>PowerPoint Presentation</vt:lpstr>
      <vt:lpstr>Many farmers did not trust the government at that time</vt:lpstr>
      <vt:lpstr>By December of 1935, an estimated 850 million tons  of fertile topsoil had been blown off the southern Great Plains</vt:lpstr>
      <vt:lpstr>Conservation District Timeline</vt:lpstr>
      <vt:lpstr>PowerPoint Presentation</vt:lpstr>
      <vt:lpstr>In 1940, Indiana’s first Conservation District Law  (IC 13-3-1) was enacted.</vt:lpstr>
      <vt:lpstr>Elkhart County Soil and Water Conservation District was established on February 26, 1941</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Information, Resources, and Classroom Activities</vt:lpstr>
      <vt:lpstr>Still want to know more?  Contact us!</vt:lpstr>
    </vt:vector>
  </TitlesOfParts>
  <Company>USDA Natural Resources Conservation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Conservation Districts</dc:title>
  <dc:subject>in the United States</dc:subject>
  <dc:creator>Diane Baedeker Petit;Rebecca Fletcher</dc:creator>
  <cp:lastModifiedBy>Jordan Beehler</cp:lastModifiedBy>
  <cp:revision>392</cp:revision>
  <dcterms:created xsi:type="dcterms:W3CDTF">2003-03-18T13:32:58Z</dcterms:created>
  <dcterms:modified xsi:type="dcterms:W3CDTF">2019-01-03T15:38:05Z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0x01010056090D1179AFE9468794CA6CD488D614</vt:lpwstr>
  </property>
</Properties>
</file>