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notesMasterIdLst>
    <p:notesMasterId r:id="rId16"/>
  </p:notesMasterIdLst>
  <p:sldIdLst>
    <p:sldId id="256" r:id="rId2"/>
    <p:sldId id="257" r:id="rId3"/>
    <p:sldId id="261" r:id="rId4"/>
    <p:sldId id="262" r:id="rId5"/>
    <p:sldId id="269" r:id="rId6"/>
    <p:sldId id="263" r:id="rId7"/>
    <p:sldId id="264" r:id="rId8"/>
    <p:sldId id="265" r:id="rId9"/>
    <p:sldId id="266" r:id="rId10"/>
    <p:sldId id="267" r:id="rId11"/>
    <p:sldId id="268" r:id="rId12"/>
    <p:sldId id="258" r:id="rId13"/>
    <p:sldId id="259" r:id="rId14"/>
    <p:sldId id="260"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CC5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59281" autoAdjust="0"/>
  </p:normalViewPr>
  <p:slideViewPr>
    <p:cSldViewPr snapToGrid="0">
      <p:cViewPr varScale="1">
        <p:scale>
          <a:sx n="68" d="100"/>
          <a:sy n="68" d="100"/>
        </p:scale>
        <p:origin x="223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079292-8E32-4E3C-AAD2-2A4020440427}" type="datetimeFigureOut">
              <a:rPr lang="en-US" smtClean="0"/>
              <a:t>3/28/2019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362067-DC0E-44C0-A5A4-DF018F2B74E0}" type="slidenum">
              <a:rPr lang="en-US" smtClean="0"/>
              <a:t>‹#›</a:t>
            </a:fld>
            <a:endParaRPr lang="en-US"/>
          </a:p>
        </p:txBody>
      </p:sp>
    </p:spTree>
    <p:extLst>
      <p:ext uri="{BB962C8B-B14F-4D97-AF65-F5344CB8AC3E}">
        <p14:creationId xmlns:p14="http://schemas.microsoft.com/office/powerpoint/2010/main" val="1272668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agry.purdue.edu/soils_judging/new_manual/ch1-factors.html"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nrcs.usda.gov/wps/portal/nrcs/detail/soils/edu/?cid=nrcs142p2_054278"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nrcs.usda.gov/wps/portal/nrcs/detail/soils/edu/?cid=nrcs142p2_053588"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youtube.com/watch?v=NGTsl2rOywQ"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watch?v=GCLvZ3pffpc"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a:t>
            </a:r>
            <a:r>
              <a:rPr lang="en-US" baseline="0" dirty="0" smtClean="0"/>
              <a:t> matter where your soil is located (backyard, farm, forest, city) the soil has 6 key roles in the ecosystem</a:t>
            </a:r>
          </a:p>
          <a:p>
            <a:endParaRPr lang="en-US" baseline="0" dirty="0" smtClean="0"/>
          </a:p>
          <a:p>
            <a:pPr marL="0" indent="0">
              <a:buNone/>
            </a:pPr>
            <a:r>
              <a:rPr lang="en-US" b="1" baseline="0" dirty="0" smtClean="0"/>
              <a:t>Medium for Plant Growth</a:t>
            </a:r>
          </a:p>
          <a:p>
            <a:pPr marL="0" indent="0">
              <a:buNone/>
            </a:pPr>
            <a:r>
              <a:rPr lang="en-US" b="1" baseline="0" dirty="0" smtClean="0"/>
              <a:t>      </a:t>
            </a:r>
            <a:r>
              <a:rPr lang="en-US" b="0" baseline="0" dirty="0" smtClean="0"/>
              <a:t>Soil provides a space for roots to grow and for the plant nutrients to reside and become available for plant growth</a:t>
            </a:r>
            <a:endParaRPr lang="en-US" b="1" baseline="0" dirty="0" smtClean="0"/>
          </a:p>
          <a:p>
            <a:pPr marL="0" indent="0">
              <a:buNone/>
            </a:pPr>
            <a:endParaRPr lang="en-US" b="1" baseline="0" dirty="0" smtClean="0"/>
          </a:p>
          <a:p>
            <a:pPr marL="0" indent="0">
              <a:buNone/>
            </a:pPr>
            <a:r>
              <a:rPr lang="en-US" b="1" baseline="0" dirty="0" smtClean="0"/>
              <a:t>System for water supply and purification</a:t>
            </a:r>
          </a:p>
          <a:p>
            <a:pPr marL="0" indent="0">
              <a:buNone/>
            </a:pPr>
            <a:r>
              <a:rPr lang="en-US" b="1" baseline="0" dirty="0" smtClean="0"/>
              <a:t>       </a:t>
            </a:r>
            <a:r>
              <a:rPr lang="en-US" b="0" baseline="0" dirty="0" smtClean="0"/>
              <a:t>Soils control the fate of water in the hydrologic cycle. Water loss, utilization, contamination and purification are </a:t>
            </a:r>
            <a:r>
              <a:rPr lang="en-US" b="0" baseline="0" dirty="0" err="1" smtClean="0"/>
              <a:t>are</a:t>
            </a:r>
            <a:r>
              <a:rPr lang="en-US" b="0" baseline="0" dirty="0" smtClean="0"/>
              <a:t>      controlled by the soil.</a:t>
            </a:r>
          </a:p>
          <a:p>
            <a:pPr marL="0" indent="0">
              <a:buNone/>
            </a:pPr>
            <a:endParaRPr lang="en-US" b="1" baseline="0" dirty="0" smtClean="0"/>
          </a:p>
          <a:p>
            <a:pPr marL="0" indent="0">
              <a:buNone/>
            </a:pPr>
            <a:r>
              <a:rPr lang="en-US" b="1" baseline="0" dirty="0" smtClean="0"/>
              <a:t>Recycling system for nutrients and organic wastes</a:t>
            </a:r>
          </a:p>
          <a:p>
            <a:pPr marL="0" indent="0">
              <a:buNone/>
            </a:pPr>
            <a:r>
              <a:rPr lang="en-US" b="0" baseline="0" dirty="0" smtClean="0"/>
              <a:t>     In the soil, waste produces and dead bodies of plants, animals, and people are decomposed and their basic elements become available for reuse</a:t>
            </a:r>
          </a:p>
          <a:p>
            <a:pPr marL="0" indent="0">
              <a:buNone/>
            </a:pPr>
            <a:endParaRPr lang="en-US" b="1" baseline="0" dirty="0" smtClean="0"/>
          </a:p>
          <a:p>
            <a:pPr marL="0" indent="0">
              <a:buNone/>
            </a:pPr>
            <a:r>
              <a:rPr lang="en-US" b="1" baseline="0" dirty="0" smtClean="0"/>
              <a:t>Habitat for soil organisms</a:t>
            </a:r>
          </a:p>
          <a:p>
            <a:pPr marL="0" indent="0">
              <a:buNone/>
            </a:pPr>
            <a:r>
              <a:rPr lang="en-US" b="0" baseline="0" dirty="0" smtClean="0"/>
              <a:t>There are more living things in the soil than you could imagine – from small mammals and reptiles, to tiny insects, to microscopic single-celled organisms in vast quantities</a:t>
            </a:r>
          </a:p>
          <a:p>
            <a:pPr marL="0" indent="0">
              <a:buNone/>
            </a:pPr>
            <a:endParaRPr lang="en-US" b="1" baseline="0" dirty="0" smtClean="0"/>
          </a:p>
          <a:p>
            <a:pPr marL="0" indent="0">
              <a:buNone/>
            </a:pPr>
            <a:r>
              <a:rPr lang="en-US" b="1" baseline="0" dirty="0" smtClean="0"/>
              <a:t>Engineering medium</a:t>
            </a:r>
          </a:p>
          <a:p>
            <a:pPr marL="0" indent="0">
              <a:buNone/>
            </a:pPr>
            <a:r>
              <a:rPr lang="en-US" b="0" baseline="0" dirty="0" smtClean="0"/>
              <a:t>In human built ecosystems (cities and towns) soil is the foundation everything is built on as well as an important building material (think bricks and concrete)</a:t>
            </a:r>
          </a:p>
          <a:p>
            <a:pPr marL="0" indent="0">
              <a:buNone/>
            </a:pPr>
            <a:endParaRPr lang="en-US" b="1" baseline="0" dirty="0" smtClean="0"/>
          </a:p>
          <a:p>
            <a:pPr marL="0" indent="0">
              <a:buNone/>
            </a:pPr>
            <a:r>
              <a:rPr lang="en-US" b="1" baseline="0" dirty="0" smtClean="0"/>
              <a:t>Modifier of the atmosphere</a:t>
            </a:r>
          </a:p>
          <a:p>
            <a:pPr marL="0" indent="0">
              <a:buNone/>
            </a:pPr>
            <a:r>
              <a:rPr lang="en-US" b="0" baseline="0" dirty="0" smtClean="0"/>
              <a:t>Soils take up and release large quantities of carbon dioxide, oxygen, methane, and other gases as well as dust and re-radiated heat that goes between the atmosphere and the earth’s surface</a:t>
            </a:r>
            <a:endParaRPr lang="en-US" b="0" dirty="0"/>
          </a:p>
        </p:txBody>
      </p:sp>
      <p:sp>
        <p:nvSpPr>
          <p:cNvPr id="4" name="Slide Number Placeholder 3"/>
          <p:cNvSpPr>
            <a:spLocks noGrp="1"/>
          </p:cNvSpPr>
          <p:nvPr>
            <p:ph type="sldNum" sz="quarter" idx="10"/>
          </p:nvPr>
        </p:nvSpPr>
        <p:spPr/>
        <p:txBody>
          <a:bodyPr/>
          <a:lstStyle/>
          <a:p>
            <a:fld id="{1B362067-DC0E-44C0-A5A4-DF018F2B74E0}" type="slidenum">
              <a:rPr lang="en-US" smtClean="0"/>
              <a:t>2</a:t>
            </a:fld>
            <a:endParaRPr lang="en-US"/>
          </a:p>
        </p:txBody>
      </p:sp>
    </p:spTree>
    <p:extLst>
      <p:ext uri="{BB962C8B-B14F-4D97-AF65-F5344CB8AC3E}">
        <p14:creationId xmlns:p14="http://schemas.microsoft.com/office/powerpoint/2010/main" val="6927191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https://www.nrcs.usda.gov/wps/portal/nrcs/detailfull/national/soils/health/?cid=stelprdb1048859</a:t>
            </a:r>
          </a:p>
          <a:p>
            <a:endParaRPr lang="en-US" dirty="0" smtClean="0"/>
          </a:p>
          <a:p>
            <a:r>
              <a:rPr lang="en-US" dirty="0" smtClean="0"/>
              <a:t>Follow the link</a:t>
            </a:r>
            <a:r>
              <a:rPr lang="en-US" baseline="0" dirty="0" smtClean="0"/>
              <a:t> above for all the information on soil health!</a:t>
            </a:r>
            <a:endParaRPr lang="en-US" dirty="0"/>
          </a:p>
        </p:txBody>
      </p:sp>
      <p:sp>
        <p:nvSpPr>
          <p:cNvPr id="4" name="Slide Number Placeholder 3"/>
          <p:cNvSpPr>
            <a:spLocks noGrp="1"/>
          </p:cNvSpPr>
          <p:nvPr>
            <p:ph type="sldNum" sz="quarter" idx="10"/>
          </p:nvPr>
        </p:nvSpPr>
        <p:spPr/>
        <p:txBody>
          <a:bodyPr/>
          <a:lstStyle/>
          <a:p>
            <a:fld id="{1B362067-DC0E-44C0-A5A4-DF018F2B74E0}" type="slidenum">
              <a:rPr lang="en-US" smtClean="0"/>
              <a:t>11</a:t>
            </a:fld>
            <a:endParaRPr lang="en-US"/>
          </a:p>
        </p:txBody>
      </p:sp>
    </p:spTree>
    <p:extLst>
      <p:ext uri="{BB962C8B-B14F-4D97-AF65-F5344CB8AC3E}">
        <p14:creationId xmlns:p14="http://schemas.microsoft.com/office/powerpoint/2010/main" val="15795652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CBB2A7-FA52-47CC-85CD-77187EF4A3BC}" type="slidenum">
              <a:rPr lang="en-US"/>
              <a:pPr/>
              <a:t>13</a:t>
            </a:fld>
            <a:endParaRPr lang="en-US"/>
          </a:p>
        </p:txBody>
      </p:sp>
      <p:sp>
        <p:nvSpPr>
          <p:cNvPr id="82946" name="Rectangle 2"/>
          <p:cNvSpPr>
            <a:spLocks noGrp="1" noRot="1" noChangeAspect="1" noChangeArrowheads="1" noTextEdit="1"/>
          </p:cNvSpPr>
          <p:nvPr>
            <p:ph type="sldImg"/>
          </p:nvPr>
        </p:nvSpPr>
        <p:spPr>
          <a:xfrm>
            <a:off x="381000" y="685800"/>
            <a:ext cx="6096000" cy="3429000"/>
          </a:xfrm>
          <a:ln/>
        </p:spPr>
      </p:sp>
      <p:sp>
        <p:nvSpPr>
          <p:cNvPr id="8294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1473739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CBB2A7-FA52-47CC-85CD-77187EF4A3BC}" type="slidenum">
              <a:rPr lang="en-US"/>
              <a:pPr/>
              <a:t>14</a:t>
            </a:fld>
            <a:endParaRPr lang="en-US"/>
          </a:p>
        </p:txBody>
      </p:sp>
      <p:sp>
        <p:nvSpPr>
          <p:cNvPr id="82946" name="Rectangle 2"/>
          <p:cNvSpPr>
            <a:spLocks noGrp="1" noRot="1" noChangeAspect="1" noChangeArrowheads="1" noTextEdit="1"/>
          </p:cNvSpPr>
          <p:nvPr>
            <p:ph type="sldImg"/>
          </p:nvPr>
        </p:nvSpPr>
        <p:spPr>
          <a:xfrm>
            <a:off x="381000" y="685800"/>
            <a:ext cx="6096000" cy="3429000"/>
          </a:xfrm>
          <a:ln/>
        </p:spPr>
      </p:sp>
      <p:sp>
        <p:nvSpPr>
          <p:cNvPr id="82947" name="Rectangle 3"/>
          <p:cNvSpPr>
            <a:spLocks noGrp="1" noChangeArrowheads="1"/>
          </p:cNvSpPr>
          <p:nvPr>
            <p:ph type="body" idx="1"/>
          </p:nvPr>
        </p:nvSpPr>
        <p:spPr/>
        <p:txBody>
          <a:bodyPr/>
          <a:lstStyle/>
          <a:p>
            <a:pPr algn="ctr"/>
            <a:r>
              <a:rPr lang="en-US" dirty="0"/>
              <a:t>  </a:t>
            </a:r>
          </a:p>
          <a:p>
            <a:r>
              <a:rPr lang="en-US" dirty="0"/>
              <a:t>Thank you, contact us any time!</a:t>
            </a:r>
          </a:p>
          <a:p>
            <a:endParaRPr lang="en-US" dirty="0"/>
          </a:p>
          <a:p>
            <a:r>
              <a:rPr lang="en-US" dirty="0"/>
              <a:t>We are available to come and do presentations as well as provide more background information and/or lesson planning support for educators in Elkhart County!</a:t>
            </a:r>
          </a:p>
        </p:txBody>
      </p:sp>
    </p:spTree>
    <p:extLst>
      <p:ext uri="{BB962C8B-B14F-4D97-AF65-F5344CB8AC3E}">
        <p14:creationId xmlns:p14="http://schemas.microsoft.com/office/powerpoint/2010/main" val="1209956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Soils are formed through the interaction of the</a:t>
            </a:r>
            <a:r>
              <a:rPr lang="en-US" baseline="0" dirty="0" smtClean="0"/>
              <a:t> five soil forming factors. The relative influence of each factor varies from place to place but the combination of all five factors normally determines the kind of soil developing in any given place.</a:t>
            </a:r>
          </a:p>
          <a:p>
            <a:endParaRPr lang="en-US" baseline="0" dirty="0" smtClean="0"/>
          </a:p>
          <a:p>
            <a:r>
              <a:rPr lang="en-US" baseline="0" dirty="0" smtClean="0"/>
              <a:t>A general rule of thumb is that 1 inch of soil takes 500 years to form, but that differs from place to place. </a:t>
            </a:r>
          </a:p>
          <a:p>
            <a:r>
              <a:rPr lang="en-US" dirty="0" smtClean="0">
                <a:hlinkClick r:id="rId3"/>
              </a:rPr>
              <a:t>https://www.agry.purdue.edu/soils_judging/new_manual/ch1-factors.html</a:t>
            </a:r>
            <a:endParaRPr lang="en-US" dirty="0" smtClean="0"/>
          </a:p>
          <a:p>
            <a:endParaRPr lang="en-US" dirty="0" smtClean="0"/>
          </a:p>
          <a:p>
            <a:r>
              <a:rPr lang="en-US" dirty="0" smtClean="0">
                <a:hlinkClick r:id="rId4"/>
              </a:rPr>
              <a:t>https://www.nrcs.usda.gov/wps/portal/nrcs/detail/soils/edu/?cid=nrcs142p2_054278</a:t>
            </a:r>
            <a:endParaRPr lang="en-US" dirty="0"/>
          </a:p>
        </p:txBody>
      </p:sp>
      <p:sp>
        <p:nvSpPr>
          <p:cNvPr id="4" name="Slide Number Placeholder 3"/>
          <p:cNvSpPr>
            <a:spLocks noGrp="1"/>
          </p:cNvSpPr>
          <p:nvPr>
            <p:ph type="sldNum" sz="quarter" idx="10"/>
          </p:nvPr>
        </p:nvSpPr>
        <p:spPr/>
        <p:txBody>
          <a:bodyPr/>
          <a:lstStyle/>
          <a:p>
            <a:fld id="{1B362067-DC0E-44C0-A5A4-DF018F2B74E0}" type="slidenum">
              <a:rPr lang="en-US" smtClean="0"/>
              <a:t>3</a:t>
            </a:fld>
            <a:endParaRPr lang="en-US"/>
          </a:p>
        </p:txBody>
      </p:sp>
    </p:spTree>
    <p:extLst>
      <p:ext uri="{BB962C8B-B14F-4D97-AF65-F5344CB8AC3E}">
        <p14:creationId xmlns:p14="http://schemas.microsoft.com/office/powerpoint/2010/main" val="20302014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 like</a:t>
            </a:r>
            <a:r>
              <a:rPr lang="en-US" baseline="0" dirty="0" smtClean="0"/>
              <a:t> any other thing in science, all soils can be classified by using soil taxonomy. Soil taxonomy classifies soil into 12 soil orders. Soil orders are named so that they reveal something, most commonly how it was formed or how old it is.</a:t>
            </a:r>
          </a:p>
          <a:p>
            <a:endParaRPr lang="en-US" baseline="0" dirty="0" smtClean="0"/>
          </a:p>
          <a:p>
            <a:r>
              <a:rPr lang="en-US" baseline="0" dirty="0" smtClean="0"/>
              <a:t>Not many people other than soil scientists use the official taxonomy. More frequently, people use the soil types, which are like the “common names” opposed to the “scientific names” that are used in taxonomy.</a:t>
            </a:r>
          </a:p>
          <a:p>
            <a:endParaRPr lang="en-US" baseline="0" dirty="0" smtClean="0"/>
          </a:p>
          <a:p>
            <a:r>
              <a:rPr lang="en-US" baseline="0" dirty="0" err="1" smtClean="0"/>
              <a:t>Gelisols</a:t>
            </a:r>
            <a:r>
              <a:rPr lang="en-US" baseline="0" dirty="0" smtClean="0"/>
              <a:t>: contain permafrost (found in Arctic, Antarctic, extremely high elevations)</a:t>
            </a:r>
          </a:p>
          <a:p>
            <a:r>
              <a:rPr lang="en-US" baseline="0" dirty="0" err="1" smtClean="0"/>
              <a:t>Histosols</a:t>
            </a:r>
            <a:r>
              <a:rPr lang="en-US" baseline="0" dirty="0" smtClean="0"/>
              <a:t>: organic, wet “muck” (found in old swampy areas, commonly saturated year-round)</a:t>
            </a:r>
          </a:p>
          <a:p>
            <a:r>
              <a:rPr lang="en-US" baseline="0" dirty="0" err="1" smtClean="0"/>
              <a:t>Spodosols</a:t>
            </a:r>
            <a:r>
              <a:rPr lang="en-US" baseline="0" dirty="0" smtClean="0"/>
              <a:t>: sandy, acidic (found in conifer forests where it rains a lot)</a:t>
            </a:r>
          </a:p>
          <a:p>
            <a:r>
              <a:rPr lang="en-US" baseline="0" dirty="0" err="1" smtClean="0"/>
              <a:t>Andisols</a:t>
            </a:r>
            <a:r>
              <a:rPr lang="en-US" baseline="0" dirty="0" smtClean="0"/>
              <a:t>: volcanic ash (found wherever there have been volcanoes)</a:t>
            </a:r>
          </a:p>
          <a:p>
            <a:r>
              <a:rPr lang="en-US" baseline="0" dirty="0" err="1" smtClean="0"/>
              <a:t>Oxisols</a:t>
            </a:r>
            <a:r>
              <a:rPr lang="en-US" baseline="0" dirty="0" smtClean="0"/>
              <a:t>: highly weathered, low fertility (found in tropic/</a:t>
            </a:r>
            <a:r>
              <a:rPr lang="en-US" baseline="0" dirty="0" err="1" smtClean="0"/>
              <a:t>subtropic</a:t>
            </a:r>
            <a:r>
              <a:rPr lang="en-US" baseline="0" dirty="0" smtClean="0"/>
              <a:t> regions that have been stable for a long time </a:t>
            </a:r>
            <a:r>
              <a:rPr lang="en-US" baseline="0" dirty="0" err="1" smtClean="0"/>
              <a:t>eg</a:t>
            </a:r>
            <a:r>
              <a:rPr lang="en-US" baseline="0" dirty="0" smtClean="0"/>
              <a:t> Brazil)</a:t>
            </a:r>
          </a:p>
          <a:p>
            <a:r>
              <a:rPr lang="en-US" baseline="0" dirty="0" err="1" smtClean="0"/>
              <a:t>Vertisols</a:t>
            </a:r>
            <a:r>
              <a:rPr lang="en-US" baseline="0" dirty="0" smtClean="0"/>
              <a:t>: shrink and swell (found where soils are rich in “expansive” clay, crack can be more than a meter deep </a:t>
            </a:r>
            <a:r>
              <a:rPr lang="en-US" baseline="0" dirty="0" err="1" smtClean="0"/>
              <a:t>eg</a:t>
            </a:r>
            <a:r>
              <a:rPr lang="en-US" baseline="0" dirty="0" smtClean="0"/>
              <a:t> Texas)</a:t>
            </a:r>
          </a:p>
          <a:p>
            <a:r>
              <a:rPr lang="en-US" baseline="0" dirty="0" err="1" smtClean="0"/>
              <a:t>Aridisols</a:t>
            </a:r>
            <a:r>
              <a:rPr lang="en-US" baseline="0" dirty="0" smtClean="0"/>
              <a:t>: very dry (</a:t>
            </a:r>
            <a:r>
              <a:rPr lang="en-US" baseline="0" dirty="0" err="1" smtClean="0"/>
              <a:t>eg</a:t>
            </a:r>
            <a:r>
              <a:rPr lang="en-US" baseline="0" dirty="0" smtClean="0"/>
              <a:t> desert)</a:t>
            </a:r>
          </a:p>
          <a:p>
            <a:r>
              <a:rPr lang="en-US" baseline="0" dirty="0" err="1" smtClean="0"/>
              <a:t>Ultisols</a:t>
            </a:r>
            <a:r>
              <a:rPr lang="en-US" baseline="0" dirty="0" smtClean="0"/>
              <a:t>: weathered, humid areas (not very active soils, older soils)</a:t>
            </a:r>
          </a:p>
          <a:p>
            <a:endParaRPr lang="en-US" baseline="0" dirty="0" smtClean="0"/>
          </a:p>
          <a:p>
            <a:r>
              <a:rPr lang="en-US" dirty="0" smtClean="0">
                <a:hlinkClick r:id="rId3"/>
              </a:rPr>
              <a:t>https://www.nrcs.usda.gov/wps/portal/nrcs/detail/soils/edu/?cid=nrcs142p2_053588</a:t>
            </a:r>
            <a:r>
              <a:rPr lang="en-US" dirty="0" smtClean="0"/>
              <a:t> Soil Order poster and more info</a:t>
            </a:r>
          </a:p>
          <a:p>
            <a:endParaRPr lang="en-US" baseline="0" dirty="0" smtClean="0"/>
          </a:p>
          <a:p>
            <a:r>
              <a:rPr lang="en-US" dirty="0" smtClean="0">
                <a:hlinkClick r:id="rId4"/>
              </a:rPr>
              <a:t>https://www.youtube.com/watch?v=NGTsl2rOywQ</a:t>
            </a:r>
            <a:r>
              <a:rPr lang="en-US" dirty="0" smtClean="0"/>
              <a:t> Soil Order Song</a:t>
            </a:r>
            <a:endParaRPr lang="en-US" dirty="0"/>
          </a:p>
        </p:txBody>
      </p:sp>
      <p:sp>
        <p:nvSpPr>
          <p:cNvPr id="4" name="Slide Number Placeholder 3"/>
          <p:cNvSpPr>
            <a:spLocks noGrp="1"/>
          </p:cNvSpPr>
          <p:nvPr>
            <p:ph type="sldNum" sz="quarter" idx="10"/>
          </p:nvPr>
        </p:nvSpPr>
        <p:spPr/>
        <p:txBody>
          <a:bodyPr/>
          <a:lstStyle/>
          <a:p>
            <a:fld id="{1B362067-DC0E-44C0-A5A4-DF018F2B74E0}" type="slidenum">
              <a:rPr lang="en-US" smtClean="0"/>
              <a:t>4</a:t>
            </a:fld>
            <a:endParaRPr lang="en-US"/>
          </a:p>
        </p:txBody>
      </p:sp>
    </p:spTree>
    <p:extLst>
      <p:ext uri="{BB962C8B-B14F-4D97-AF65-F5344CB8AC3E}">
        <p14:creationId xmlns:p14="http://schemas.microsoft.com/office/powerpoint/2010/main" val="2031142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Soil Series are the most</a:t>
            </a:r>
            <a:r>
              <a:rPr lang="en-US" baseline="0" dirty="0" smtClean="0"/>
              <a:t> common way to refer to different soils. The common name so to speak.</a:t>
            </a:r>
          </a:p>
          <a:p>
            <a:endParaRPr lang="en-US" baseline="0" dirty="0" smtClean="0"/>
          </a:p>
          <a:p>
            <a:r>
              <a:rPr lang="en-US" baseline="0" dirty="0" smtClean="0"/>
              <a:t>The Official Soil Series Description is a term applied to the description approved by the Natural Resource Conservation Service (USDA-NRCS) that defines a specific soil series in the United States. </a:t>
            </a:r>
          </a:p>
          <a:p>
            <a:endParaRPr lang="en-US" baseline="0" dirty="0" smtClean="0"/>
          </a:p>
          <a:p>
            <a:r>
              <a:rPr lang="en-US" dirty="0" smtClean="0"/>
              <a:t>These official soil series descriptions are descriptions of the taxa in the series category of the national system of classification. They mainly serve as specifications for identifying and classifying soils.</a:t>
            </a:r>
          </a:p>
          <a:p>
            <a:r>
              <a:rPr lang="en-US" dirty="0" smtClean="0"/>
              <a:t>While doing survey work, field soil scientists should have all the existing official soil series descriptions that are applicable to their soil survey areas. Other official soil series descriptions that include soils in adjacent or similar survey areas are also commonly needed. Scientists in other disciplines, such as agronomists, horticulturists, engineers, planners, and extension specialists also use the descriptions to learn about the properties of soils in a particular area.</a:t>
            </a:r>
          </a:p>
          <a:p>
            <a:r>
              <a:rPr lang="en-US" dirty="0" smtClean="0"/>
              <a:t>Additional information about the establishment and maintenance of official series descriptions can be found in the National Soil Survey Handbook, Part 614.06.</a:t>
            </a:r>
          </a:p>
          <a:p>
            <a:endParaRPr lang="en-US" dirty="0" smtClean="0"/>
          </a:p>
          <a:p>
            <a:endParaRPr lang="en-US" dirty="0" smtClean="0"/>
          </a:p>
          <a:p>
            <a:r>
              <a:rPr lang="en-US" dirty="0" smtClean="0"/>
              <a:t>Fact Sheet on Indiana’s State Soil: https://www.soils4teachers.org/files/s4t/k12outreach/in-state-soil-booklet.pdf</a:t>
            </a:r>
          </a:p>
          <a:p>
            <a:endParaRPr lang="en-US" dirty="0" smtClean="0"/>
          </a:p>
          <a:p>
            <a:r>
              <a:rPr lang="en-US" dirty="0" smtClean="0"/>
              <a:t>You can</a:t>
            </a:r>
            <a:r>
              <a:rPr lang="en-US" baseline="0" dirty="0" smtClean="0"/>
              <a:t> also look up what your soil series name is at your school/home/etc.! </a:t>
            </a:r>
          </a:p>
          <a:p>
            <a:pPr marL="228600" indent="-228600">
              <a:buAutoNum type="arabicPeriod"/>
            </a:pPr>
            <a:r>
              <a:rPr lang="en-US" baseline="0" dirty="0" smtClean="0"/>
              <a:t>Go to https://websoilsurvey.sc.egov.usda.gov/App/HomePage.htm</a:t>
            </a:r>
          </a:p>
          <a:p>
            <a:pPr marL="228600" indent="-228600">
              <a:buAutoNum type="arabicPeriod"/>
            </a:pPr>
            <a:r>
              <a:rPr lang="en-US" baseline="0" dirty="0" smtClean="0"/>
              <a:t>Press green button that says “Start WSS”</a:t>
            </a:r>
          </a:p>
          <a:p>
            <a:pPr marL="228600" indent="-228600">
              <a:buAutoNum type="arabicPeriod"/>
            </a:pPr>
            <a:r>
              <a:rPr lang="en-US" baseline="0" dirty="0" smtClean="0"/>
              <a:t>Type in your address and press enter</a:t>
            </a:r>
          </a:p>
          <a:p>
            <a:pPr marL="228600" indent="-228600">
              <a:buAutoNum type="arabicPeriod"/>
            </a:pPr>
            <a:r>
              <a:rPr lang="en-US" baseline="0" dirty="0" smtClean="0"/>
              <a:t>Click on “AOI” Tool, drag tool over land area to create “AOI” (AOI stands for area of interest)</a:t>
            </a:r>
          </a:p>
          <a:p>
            <a:pPr marL="228600" indent="-228600">
              <a:buAutoNum type="arabicPeriod"/>
            </a:pPr>
            <a:r>
              <a:rPr lang="en-US" baseline="0" dirty="0" smtClean="0"/>
              <a:t>Change to the “Soil Map” tab above your mapped AOI</a:t>
            </a:r>
          </a:p>
          <a:p>
            <a:pPr marL="228600" indent="-228600">
              <a:buAutoNum type="arabicPeriod"/>
            </a:pPr>
            <a:r>
              <a:rPr lang="en-US" baseline="0" dirty="0" smtClean="0"/>
              <a:t>Match Map Unit Symbols to names and descriptions </a:t>
            </a:r>
            <a:endParaRPr lang="en-US" dirty="0" smtClean="0"/>
          </a:p>
          <a:p>
            <a:endParaRPr lang="en-US" dirty="0"/>
          </a:p>
        </p:txBody>
      </p:sp>
      <p:sp>
        <p:nvSpPr>
          <p:cNvPr id="4" name="Slide Number Placeholder 3"/>
          <p:cNvSpPr>
            <a:spLocks noGrp="1"/>
          </p:cNvSpPr>
          <p:nvPr>
            <p:ph type="sldNum" sz="quarter" idx="10"/>
          </p:nvPr>
        </p:nvSpPr>
        <p:spPr/>
        <p:txBody>
          <a:bodyPr/>
          <a:lstStyle/>
          <a:p>
            <a:fld id="{1B362067-DC0E-44C0-A5A4-DF018F2B74E0}" type="slidenum">
              <a:rPr lang="en-US" smtClean="0"/>
              <a:t>5</a:t>
            </a:fld>
            <a:endParaRPr lang="en-US"/>
          </a:p>
        </p:txBody>
      </p:sp>
    </p:spTree>
    <p:extLst>
      <p:ext uri="{BB962C8B-B14F-4D97-AF65-F5344CB8AC3E}">
        <p14:creationId xmlns:p14="http://schemas.microsoft.com/office/powerpoint/2010/main" val="925761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https://www.youtube.com/watch?v=GCLvZ3pffpc</a:t>
            </a:r>
            <a:r>
              <a:rPr lang="en-US" dirty="0" smtClean="0"/>
              <a:t> : The</a:t>
            </a:r>
            <a:r>
              <a:rPr lang="en-US" baseline="0" dirty="0" smtClean="0"/>
              <a:t> Soil Song </a:t>
            </a:r>
            <a:endParaRPr lang="en-US" baseline="0" dirty="0" smtClean="0"/>
          </a:p>
          <a:p>
            <a:endParaRPr lang="en-US" baseline="0" dirty="0" smtClean="0"/>
          </a:p>
          <a:p>
            <a:r>
              <a:rPr lang="en-US" dirty="0" smtClean="0"/>
              <a:t>Soil physics is the study of soil physical properties and processes. Soil physics deals with the dynamics of physical soil components and their phases as solids, liquids, and gases. It draws on the principles of physics, physical chemistry, engineering, and meteorology. Soil physics applies these principles to address practical problems in agriculture, ecology, and engineering.</a:t>
            </a:r>
          </a:p>
          <a:p>
            <a:endParaRPr lang="en-US" dirty="0" smtClean="0"/>
          </a:p>
          <a:p>
            <a:r>
              <a:rPr lang="en-US" dirty="0" smtClean="0"/>
              <a:t>The fundamentals</a:t>
            </a:r>
            <a:r>
              <a:rPr lang="en-US" baseline="0" dirty="0" smtClean="0"/>
              <a:t> of soil physics is the soil texture and soil structure.</a:t>
            </a:r>
          </a:p>
          <a:p>
            <a:endParaRPr lang="en-US" baseline="0" dirty="0" smtClean="0"/>
          </a:p>
          <a:p>
            <a:r>
              <a:rPr lang="en-US" baseline="0" dirty="0" smtClean="0"/>
              <a:t>Soil texture is the amount of sand, silt, and clay in any given soil. Sand, silt, and clay in this context is not indicative of any mineral properties but are purely size classes of soil particles. Sands being the largest, silts being in the middle, and clays being the smallest particles. The soil textural triangle helps us quantify the soil texture</a:t>
            </a:r>
          </a:p>
          <a:p>
            <a:r>
              <a:rPr lang="en-US" baseline="0" dirty="0" smtClean="0"/>
              <a:t>For a quick lesson on soil texture, here’s a worksheet (with answer key!):    https://cropwatch.unl.edu/documents/5%20Using%20the%20Soil%20Textural%20Triangle.pdf</a:t>
            </a:r>
          </a:p>
          <a:p>
            <a:endParaRPr lang="en-US" baseline="0" dirty="0" smtClean="0"/>
          </a:p>
          <a:p>
            <a:r>
              <a:rPr lang="en-US" baseline="0" dirty="0" smtClean="0"/>
              <a:t>Soil structure is how the soil holds together in clumps (which are called </a:t>
            </a:r>
            <a:r>
              <a:rPr lang="en-US" baseline="0" dirty="0" err="1" smtClean="0"/>
              <a:t>peds</a:t>
            </a:r>
            <a:r>
              <a:rPr lang="en-US" baseline="0" dirty="0" smtClean="0"/>
              <a:t> or aggregates). This greatly influences how air and water can move through the soil and become available for plants. </a:t>
            </a:r>
          </a:p>
        </p:txBody>
      </p:sp>
      <p:sp>
        <p:nvSpPr>
          <p:cNvPr id="4" name="Slide Number Placeholder 3"/>
          <p:cNvSpPr>
            <a:spLocks noGrp="1"/>
          </p:cNvSpPr>
          <p:nvPr>
            <p:ph type="sldNum" sz="quarter" idx="10"/>
          </p:nvPr>
        </p:nvSpPr>
        <p:spPr/>
        <p:txBody>
          <a:bodyPr/>
          <a:lstStyle/>
          <a:p>
            <a:fld id="{1B362067-DC0E-44C0-A5A4-DF018F2B74E0}" type="slidenum">
              <a:rPr lang="en-US" smtClean="0"/>
              <a:t>6</a:t>
            </a:fld>
            <a:endParaRPr lang="en-US"/>
          </a:p>
        </p:txBody>
      </p:sp>
    </p:spTree>
    <p:extLst>
      <p:ext uri="{BB962C8B-B14F-4D97-AF65-F5344CB8AC3E}">
        <p14:creationId xmlns:p14="http://schemas.microsoft.com/office/powerpoint/2010/main" val="35578871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Soil water is particularly important in nutrient management. In addition to sustaining all life on Earth, soil water provides a pool of dissolved nutrients that are readily available for plant uptake. Therefore, it is important to maintain proper levels of soil moisture.</a:t>
            </a:r>
          </a:p>
          <a:p>
            <a:endParaRPr lang="en-US" dirty="0" smtClean="0"/>
          </a:p>
          <a:p>
            <a:r>
              <a:rPr lang="en-US" dirty="0" smtClean="0"/>
              <a:t>Soil water is important for three special reasons:</a:t>
            </a:r>
          </a:p>
          <a:p>
            <a:r>
              <a:rPr lang="en-US" dirty="0" smtClean="0"/>
              <a:t>1. The presence of water is essential for the all life on Earth, including the lives of plants and organisms in the soil. </a:t>
            </a:r>
          </a:p>
          <a:p>
            <a:r>
              <a:rPr lang="en-US" dirty="0" smtClean="0"/>
              <a:t>2. Water is a necessary for the weathering of soil. Areas with high rainfall typically have highly weathered soils. Since soils vary in their degree of weathering, it is expected that soils have been affected by different amounts of water. </a:t>
            </a:r>
          </a:p>
          <a:p>
            <a:r>
              <a:rPr lang="en-US" dirty="0" smtClean="0"/>
              <a:t>3. Soil water is the medium from which all plant nutrients are assimilated by plants. Soil water, sometimes referred to as the soil solution, contains dissolved organic and inorganic substances and transports dissolved nutrients, such as nitrogen,    phosphorus, potassium, and calcium, to the plant roots for absorption.</a:t>
            </a:r>
          </a:p>
          <a:p>
            <a:endParaRPr lang="en-US" dirty="0" smtClean="0"/>
          </a:p>
          <a:p>
            <a:r>
              <a:rPr lang="en-US" dirty="0" smtClean="0"/>
              <a:t>https://www.ctahr.hawaii.edu/mauisoil/a_comp03.aspx</a:t>
            </a:r>
          </a:p>
          <a:p>
            <a:endParaRPr lang="en-US" dirty="0" smtClean="0"/>
          </a:p>
          <a:p>
            <a:r>
              <a:rPr lang="en-US" dirty="0" smtClean="0"/>
              <a:t>https://passel.unl.edu/pages/informationmodule.php?idinformationmodule=1130447039&amp;topicorder=10&amp;maxto=10</a:t>
            </a:r>
            <a:endParaRPr lang="en-US" dirty="0"/>
          </a:p>
        </p:txBody>
      </p:sp>
      <p:sp>
        <p:nvSpPr>
          <p:cNvPr id="4" name="Slide Number Placeholder 3"/>
          <p:cNvSpPr>
            <a:spLocks noGrp="1"/>
          </p:cNvSpPr>
          <p:nvPr>
            <p:ph type="sldNum" sz="quarter" idx="10"/>
          </p:nvPr>
        </p:nvSpPr>
        <p:spPr/>
        <p:txBody>
          <a:bodyPr/>
          <a:lstStyle/>
          <a:p>
            <a:fld id="{1B362067-DC0E-44C0-A5A4-DF018F2B74E0}" type="slidenum">
              <a:rPr lang="en-US" smtClean="0"/>
              <a:t>7</a:t>
            </a:fld>
            <a:endParaRPr lang="en-US"/>
          </a:p>
        </p:txBody>
      </p:sp>
    </p:spTree>
    <p:extLst>
      <p:ext uri="{BB962C8B-B14F-4D97-AF65-F5344CB8AC3E}">
        <p14:creationId xmlns:p14="http://schemas.microsoft.com/office/powerpoint/2010/main" val="33551666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Soils are a complex mixture of organic and inorganic, living and non-living components. And with this complex mix comes some very complex – yet important – chemistry. If there is one principle that can frame and help simplify soil chemistry, it is </a:t>
            </a:r>
            <a:r>
              <a:rPr lang="en-US" dirty="0" err="1" smtClean="0"/>
              <a:t>pH.</a:t>
            </a:r>
            <a:r>
              <a:rPr lang="en-US" dirty="0" smtClean="0"/>
              <a:t> The influence of pH over living and non-living processes has earned pH the ‘master variable’ in soil science: change pH, and you likely alter or influence a slew of processes. The reason for this is that pH is intimately tied to chemical, biochemical, and biological processes, and their interactions.</a:t>
            </a:r>
          </a:p>
          <a:p>
            <a:endParaRPr lang="en-US" dirty="0" smtClean="0"/>
          </a:p>
          <a:p>
            <a:r>
              <a:rPr lang="en-US" dirty="0" smtClean="0"/>
              <a:t>pH is a measure of how many free hydrogen ions are available in a solution. How and why does pH matter in soils?</a:t>
            </a:r>
          </a:p>
          <a:p>
            <a:r>
              <a:rPr lang="en-US" dirty="0" smtClean="0"/>
              <a:t>Soil pH is critical for soil nutrient availability. Soils provide the nutrients that your plants need to thrive. And whether or not a soil is acidic or basic can influence whether or not the nutrients are available to plants and other things that live in the soil.</a:t>
            </a:r>
          </a:p>
          <a:p>
            <a:endParaRPr lang="en-US" dirty="0" smtClean="0"/>
          </a:p>
          <a:p>
            <a:r>
              <a:rPr lang="en-US" dirty="0" smtClean="0"/>
              <a:t>For alkaline soils, gardeners can add elemental sulfur (S) to decrease pH to a more neutral value. Sulfur works to bring down pH because soil microbes use oxygen when processing the sulfur and this creates extra hydrogen ions.</a:t>
            </a:r>
          </a:p>
          <a:p>
            <a:r>
              <a:rPr lang="en-US" dirty="0" smtClean="0"/>
              <a:t>Testing your garden soil for pH is a very important step in creating and maintaining the best growing environment. We recommend testing pH when you create the garden and every few years thereafter (check with your local extension office for the best recommendations for your area). Remember that different plants may need different pH values, so be sure to consult optimal pH values for a given plant when you are working in your garden and using soil amendments and/or fertilizers.</a:t>
            </a:r>
          </a:p>
          <a:p>
            <a:r>
              <a:rPr lang="en-US" dirty="0" smtClean="0"/>
              <a:t>Soil pH management has proven key to unlocking productivity of acidic soils, such as liming of weathered soils in the Brazilian </a:t>
            </a:r>
            <a:r>
              <a:rPr lang="en-US" dirty="0" err="1" smtClean="0"/>
              <a:t>cerrado</a:t>
            </a:r>
            <a:r>
              <a:rPr lang="en-US" dirty="0" smtClean="0"/>
              <a:t>. What was once considered non-productive land for agriculture has been turned into productive land, starting in the 1960’s. Knowing about soil chemistry, specifically pH, has helped Brazil become the second largest exporter of soybeans, as well as providing feeds to supports a thriving beef and poultry industry.</a:t>
            </a:r>
            <a:endParaRPr lang="en-US" baseline="30000" dirty="0" smtClean="0"/>
          </a:p>
          <a:p>
            <a:endParaRPr lang="en-US" baseline="30000" dirty="0" smtClean="0"/>
          </a:p>
          <a:p>
            <a:r>
              <a:rPr lang="en-US" dirty="0" smtClean="0"/>
              <a:t>https://soilsmatter.wordpress.com/2016/05/01/what-is-soil-chemistry-and-what-does-that-mean-to-me/</a:t>
            </a:r>
          </a:p>
          <a:p>
            <a:endParaRPr lang="en-US" dirty="0"/>
          </a:p>
        </p:txBody>
      </p:sp>
      <p:sp>
        <p:nvSpPr>
          <p:cNvPr id="4" name="Slide Number Placeholder 3"/>
          <p:cNvSpPr>
            <a:spLocks noGrp="1"/>
          </p:cNvSpPr>
          <p:nvPr>
            <p:ph type="sldNum" sz="quarter" idx="10"/>
          </p:nvPr>
        </p:nvSpPr>
        <p:spPr/>
        <p:txBody>
          <a:bodyPr/>
          <a:lstStyle/>
          <a:p>
            <a:fld id="{1B362067-DC0E-44C0-A5A4-DF018F2B74E0}" type="slidenum">
              <a:rPr lang="en-US" smtClean="0"/>
              <a:t>8</a:t>
            </a:fld>
            <a:endParaRPr lang="en-US"/>
          </a:p>
        </p:txBody>
      </p:sp>
    </p:spTree>
    <p:extLst>
      <p:ext uri="{BB962C8B-B14F-4D97-AF65-F5344CB8AC3E}">
        <p14:creationId xmlns:p14="http://schemas.microsoft.com/office/powerpoint/2010/main" val="2868729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creatures living in the soil are critical to soil health. They affect soil structure and therefore soil erosion and water availability. They can protect crops from pests and diseases. They are central to decomposition and nutrient cycling and therefore affect plant growth and amounts of pollutants in the environment. Finally, the soil is home to a large proportion of the world's genetic diversity.</a:t>
            </a:r>
          </a:p>
          <a:p>
            <a:endParaRPr lang="en-US" dirty="0" smtClean="0"/>
          </a:p>
          <a:p>
            <a:endParaRPr lang="en-US" dirty="0" smtClean="0"/>
          </a:p>
          <a:p>
            <a:r>
              <a:rPr lang="en-US" dirty="0" smtClean="0"/>
              <a:t>You can find the Soil Biology Primer</a:t>
            </a:r>
            <a:r>
              <a:rPr lang="en-US" baseline="0" dirty="0" smtClean="0"/>
              <a:t> from the USDA NRCS here:</a:t>
            </a:r>
          </a:p>
          <a:p>
            <a:endParaRPr lang="en-US" dirty="0" smtClean="0"/>
          </a:p>
          <a:p>
            <a:r>
              <a:rPr lang="en-US" dirty="0" smtClean="0"/>
              <a:t>https://www.nrcs.usda.gov/wps/portal/nrcs/detailfull/soils/health/biology/?cid=nrcs142p2_053860</a:t>
            </a:r>
            <a:endParaRPr lang="en-US" dirty="0"/>
          </a:p>
        </p:txBody>
      </p:sp>
      <p:sp>
        <p:nvSpPr>
          <p:cNvPr id="4" name="Slide Number Placeholder 3"/>
          <p:cNvSpPr>
            <a:spLocks noGrp="1"/>
          </p:cNvSpPr>
          <p:nvPr>
            <p:ph type="sldNum" sz="quarter" idx="10"/>
          </p:nvPr>
        </p:nvSpPr>
        <p:spPr/>
        <p:txBody>
          <a:bodyPr/>
          <a:lstStyle/>
          <a:p>
            <a:fld id="{1B362067-DC0E-44C0-A5A4-DF018F2B74E0}" type="slidenum">
              <a:rPr lang="en-US" smtClean="0"/>
              <a:t>9</a:t>
            </a:fld>
            <a:endParaRPr lang="en-US"/>
          </a:p>
        </p:txBody>
      </p:sp>
    </p:spTree>
    <p:extLst>
      <p:ext uri="{BB962C8B-B14F-4D97-AF65-F5344CB8AC3E}">
        <p14:creationId xmlns:p14="http://schemas.microsoft.com/office/powerpoint/2010/main" val="29229698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Crops need nutrients just like people do.  A fertile soil will contain all the major nutrients for basic plant nutrition (e.g., nitrogen, phosphorus, and potassium), as well as other nutrients needed in smaller quantities (e.g., calcium, magnesium, sulfur, iron, zinc, copper, boron, molybdenum, nickel). </a:t>
            </a:r>
            <a:endParaRPr lang="en-US" dirty="0" smtClean="0"/>
          </a:p>
          <a:p>
            <a:endParaRPr lang="en-US" dirty="0" smtClean="0"/>
          </a:p>
          <a:p>
            <a:r>
              <a:rPr lang="en-US" sz="1200" kern="1200" dirty="0" smtClean="0">
                <a:solidFill>
                  <a:schemeClr val="tx1"/>
                </a:solidFill>
                <a:effectLst/>
                <a:latin typeface="+mn-lt"/>
                <a:ea typeface="+mn-ea"/>
                <a:cs typeface="+mn-cs"/>
              </a:rPr>
              <a:t>Usually a fertile soil will also have some organic matter that improves soil structure, soil moisture retention, and also nutrient retention, and a pH between 6 and 7.  Unfortunately, many soils do not have adequate levels of all the necessary plant nutrients, or conditions in the soil are unfavorable for plant uptake of certain nutrients.</a:t>
            </a:r>
            <a:endParaRPr lang="en-US" dirty="0" smtClean="0"/>
          </a:p>
          <a:p>
            <a:endParaRPr lang="en-US" dirty="0" smtClean="0"/>
          </a:p>
          <a:p>
            <a:endParaRPr lang="en-US" dirty="0" smtClean="0"/>
          </a:p>
          <a:p>
            <a:r>
              <a:rPr lang="en-US" dirty="0" smtClean="0"/>
              <a:t>https://www.soils4teachers.org/fertility</a:t>
            </a:r>
            <a:endParaRPr lang="en-US" dirty="0"/>
          </a:p>
        </p:txBody>
      </p:sp>
      <p:sp>
        <p:nvSpPr>
          <p:cNvPr id="4" name="Slide Number Placeholder 3"/>
          <p:cNvSpPr>
            <a:spLocks noGrp="1"/>
          </p:cNvSpPr>
          <p:nvPr>
            <p:ph type="sldNum" sz="quarter" idx="10"/>
          </p:nvPr>
        </p:nvSpPr>
        <p:spPr/>
        <p:txBody>
          <a:bodyPr/>
          <a:lstStyle/>
          <a:p>
            <a:fld id="{1B362067-DC0E-44C0-A5A4-DF018F2B74E0}" type="slidenum">
              <a:rPr lang="en-US" smtClean="0"/>
              <a:t>10</a:t>
            </a:fld>
            <a:endParaRPr lang="en-US"/>
          </a:p>
        </p:txBody>
      </p:sp>
    </p:spTree>
    <p:extLst>
      <p:ext uri="{BB962C8B-B14F-4D97-AF65-F5344CB8AC3E}">
        <p14:creationId xmlns:p14="http://schemas.microsoft.com/office/powerpoint/2010/main" val="535916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3/28/2019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3/28/2019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3/28/2019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3/28/2019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3/28/2019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3/28/2019</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3/28/2019</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3/28/2019</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3/28/2019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3/28/2019</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50000"/>
              <a:lumOff val="5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3/28/2019</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bg2">
                    <a:lumMod val="40000"/>
                    <a:lumOff val="60000"/>
                  </a:schemeClr>
                </a:solidFill>
              </a:defRPr>
            </a:lvl1pPr>
          </a:lstStyle>
          <a:p>
            <a:fld id="{5586B75A-687E-405C-8A0B-8D00578BA2C3}" type="datetimeFigureOut">
              <a:rPr lang="en-US" dirty="0"/>
              <a:pPr/>
              <a:t>3/28/2019</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bg2">
                    <a:lumMod val="40000"/>
                    <a:lumOff val="6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tabLst>
          <a:tab pos="1143000" algn="l"/>
        </a:tabLst>
        <a:defRPr sz="2000" kern="1200">
          <a:solidFill>
            <a:schemeClr val="bg2">
              <a:lumMod val="20000"/>
              <a:lumOff val="80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800" kern="1200">
          <a:solidFill>
            <a:schemeClr val="bg2">
              <a:lumMod val="20000"/>
              <a:lumOff val="80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600" kern="1200">
          <a:solidFill>
            <a:schemeClr val="bg2">
              <a:lumMod val="20000"/>
              <a:lumOff val="80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hyperlink" Target="https://soilhealthinstitute.org/resources/soil-health-educational-resources/" TargetMode="External"/><Relationship Id="rId3" Type="http://schemas.openxmlformats.org/officeDocument/2006/relationships/image" Target="../media/image2.png"/><Relationship Id="rId7" Type="http://schemas.openxmlformats.org/officeDocument/2006/relationships/hyperlink" Target="https://www.nrcs.usda.gov/wps/portal/nrcs/main/soils/edu/"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www.soils4teachers.org/soil-basics" TargetMode="External"/><Relationship Id="rId5" Type="http://schemas.openxmlformats.org/officeDocument/2006/relationships/hyperlink" Target="https://www.soils.org/discover-soils/soil-basics" TargetMode="External"/><Relationship Id="rId4" Type="http://schemas.openxmlformats.org/officeDocument/2006/relationships/hyperlink" Target="https://www.nrcs.usda.gov/wps/portal/nrcs/detailfull/national/soils/health/?cid=stelprdb1048859"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0BEA3-9474-452E-902B-BE17BBBED1E0}"/>
              </a:ext>
            </a:extLst>
          </p:cNvPr>
          <p:cNvSpPr>
            <a:spLocks noGrp="1"/>
          </p:cNvSpPr>
          <p:nvPr>
            <p:ph type="ctrTitle"/>
          </p:nvPr>
        </p:nvSpPr>
        <p:spPr/>
        <p:txBody>
          <a:bodyPr/>
          <a:lstStyle/>
          <a:p>
            <a:r>
              <a:rPr lang="en-US" b="1" dirty="0" smtClean="0">
                <a:solidFill>
                  <a:schemeClr val="accent5"/>
                </a:solidFill>
              </a:rPr>
              <a:t>Intro </a:t>
            </a:r>
            <a:r>
              <a:rPr lang="en-US" b="1" smtClean="0">
                <a:solidFill>
                  <a:schemeClr val="accent5"/>
                </a:solidFill>
              </a:rPr>
              <a:t>to Soils</a:t>
            </a:r>
            <a:endParaRPr lang="en-US" dirty="0">
              <a:solidFill>
                <a:srgbClr val="8CC540"/>
              </a:solidFill>
            </a:endParaRPr>
          </a:p>
        </p:txBody>
      </p:sp>
      <p:sp>
        <p:nvSpPr>
          <p:cNvPr id="3" name="Subtitle 2">
            <a:extLst>
              <a:ext uri="{FF2B5EF4-FFF2-40B4-BE49-F238E27FC236}">
                <a16:creationId xmlns:a16="http://schemas.microsoft.com/office/drawing/2014/main" id="{1CAE1A9D-7A7F-474A-AFA2-BB84C1C3900E}"/>
              </a:ext>
            </a:extLst>
          </p:cNvPr>
          <p:cNvSpPr>
            <a:spLocks noGrp="1"/>
          </p:cNvSpPr>
          <p:nvPr>
            <p:ph type="subTitle" idx="1"/>
          </p:nvPr>
        </p:nvSpPr>
        <p:spPr/>
        <p:txBody>
          <a:bodyPr/>
          <a:lstStyle/>
          <a:p>
            <a:r>
              <a:rPr lang="en-US" dirty="0" smtClean="0"/>
              <a:t>The Basics</a:t>
            </a:r>
            <a:endParaRPr lang="en-US" dirty="0"/>
          </a:p>
        </p:txBody>
      </p:sp>
      <p:pic>
        <p:nvPicPr>
          <p:cNvPr id="5" name="Picture 4">
            <a:extLst>
              <a:ext uri="{FF2B5EF4-FFF2-40B4-BE49-F238E27FC236}">
                <a16:creationId xmlns:a16="http://schemas.microsoft.com/office/drawing/2014/main" id="{C50C6913-CC8C-41CE-8A2D-1F7DAF9515A0}"/>
              </a:ext>
            </a:extLst>
          </p:cNvPr>
          <p:cNvPicPr>
            <a:picLocks noChangeAspect="1"/>
          </p:cNvPicPr>
          <p:nvPr/>
        </p:nvPicPr>
        <p:blipFill>
          <a:blip r:embed="rId2"/>
          <a:stretch>
            <a:fillRect/>
          </a:stretch>
        </p:blipFill>
        <p:spPr>
          <a:xfrm>
            <a:off x="9396054" y="1963616"/>
            <a:ext cx="2703582" cy="2706630"/>
          </a:xfrm>
          <a:prstGeom prst="rect">
            <a:avLst/>
          </a:prstGeom>
        </p:spPr>
      </p:pic>
    </p:spTree>
    <p:extLst>
      <p:ext uri="{BB962C8B-B14F-4D97-AF65-F5344CB8AC3E}">
        <p14:creationId xmlns:p14="http://schemas.microsoft.com/office/powerpoint/2010/main" val="37902337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46C56-F7F6-43CA-AE83-74A146D78C59}"/>
              </a:ext>
            </a:extLst>
          </p:cNvPr>
          <p:cNvSpPr>
            <a:spLocks noGrp="1"/>
          </p:cNvSpPr>
          <p:nvPr>
            <p:ph type="title"/>
          </p:nvPr>
        </p:nvSpPr>
        <p:spPr/>
        <p:txBody>
          <a:bodyPr/>
          <a:lstStyle/>
          <a:p>
            <a:r>
              <a:rPr lang="en-US" dirty="0" smtClean="0"/>
              <a:t>Soil Nutrients</a:t>
            </a:r>
            <a:endParaRPr lang="en-US" dirty="0"/>
          </a:p>
        </p:txBody>
      </p:sp>
      <p:pic>
        <p:nvPicPr>
          <p:cNvPr id="5" name="Content Placeholder 4">
            <a:extLst>
              <a:ext uri="{FF2B5EF4-FFF2-40B4-BE49-F238E27FC236}">
                <a16:creationId xmlns:a16="http://schemas.microsoft.com/office/drawing/2014/main" id="{FA213F9A-0015-4EAA-8BCE-F7E0275A7068}"/>
              </a:ext>
            </a:extLst>
          </p:cNvPr>
          <p:cNvPicPr>
            <a:picLocks noGrp="1" noChangeAspect="1"/>
          </p:cNvPicPr>
          <p:nvPr>
            <p:ph idx="1"/>
          </p:nvPr>
        </p:nvPicPr>
        <p:blipFill>
          <a:blip r:embed="rId3"/>
          <a:stretch>
            <a:fillRect/>
          </a:stretch>
        </p:blipFill>
        <p:spPr>
          <a:xfrm>
            <a:off x="391146" y="6139171"/>
            <a:ext cx="2671028" cy="675284"/>
          </a:xfrm>
        </p:spPr>
      </p:pic>
      <p:sp>
        <p:nvSpPr>
          <p:cNvPr id="3" name="Rectangle 2"/>
          <p:cNvSpPr/>
          <p:nvPr/>
        </p:nvSpPr>
        <p:spPr>
          <a:xfrm>
            <a:off x="4155487" y="1352273"/>
            <a:ext cx="7201010" cy="2215991"/>
          </a:xfrm>
          <a:prstGeom prst="rect">
            <a:avLst/>
          </a:prstGeom>
          <a:noFill/>
        </p:spPr>
        <p:txBody>
          <a:bodyPr wrap="none" lIns="91440" tIns="45720" rIns="91440" bIns="45720">
            <a:spAutoFit/>
          </a:bodyPr>
          <a:lstStyle/>
          <a:p>
            <a:pPr algn="ctr"/>
            <a:r>
              <a:rPr lang="en-US" sz="138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N – P – K </a:t>
            </a:r>
            <a:endParaRPr lang="en-US" sz="13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4" name="TextBox 3"/>
          <p:cNvSpPr txBox="1"/>
          <p:nvPr/>
        </p:nvSpPr>
        <p:spPr>
          <a:xfrm>
            <a:off x="4332849" y="3060038"/>
            <a:ext cx="7132320" cy="369332"/>
          </a:xfrm>
          <a:prstGeom prst="rect">
            <a:avLst/>
          </a:prstGeom>
          <a:noFill/>
        </p:spPr>
        <p:txBody>
          <a:bodyPr wrap="square" rtlCol="0">
            <a:spAutoFit/>
          </a:bodyPr>
          <a:lstStyle/>
          <a:p>
            <a:r>
              <a:rPr lang="en-US" dirty="0" smtClean="0"/>
              <a:t>   Nitrogen		              Phosphorus 		</a:t>
            </a:r>
            <a:r>
              <a:rPr lang="en-US" dirty="0"/>
              <a:t> </a:t>
            </a:r>
            <a:r>
              <a:rPr lang="en-US" dirty="0" smtClean="0"/>
              <a:t>                            Potassium</a:t>
            </a:r>
            <a:endParaRPr lang="en-US" dirty="0"/>
          </a:p>
        </p:txBody>
      </p:sp>
      <p:sp>
        <p:nvSpPr>
          <p:cNvPr id="6" name="Rectangle 5"/>
          <p:cNvSpPr/>
          <p:nvPr/>
        </p:nvSpPr>
        <p:spPr>
          <a:xfrm>
            <a:off x="3211287" y="4430752"/>
            <a:ext cx="9089411" cy="2215991"/>
          </a:xfrm>
          <a:prstGeom prst="rect">
            <a:avLst/>
          </a:prstGeom>
          <a:noFill/>
        </p:spPr>
        <p:txBody>
          <a:bodyPr wrap="none" lIns="91440" tIns="45720" rIns="91440" bIns="45720">
            <a:spAutoFit/>
          </a:bodyPr>
          <a:lstStyle/>
          <a:p>
            <a:pPr algn="ctr"/>
            <a:r>
              <a:rPr lang="en-US" sz="138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Ca – Mg – S </a:t>
            </a:r>
            <a:endParaRPr lang="en-US" sz="13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7" name="TextBox 6"/>
          <p:cNvSpPr txBox="1"/>
          <p:nvPr/>
        </p:nvSpPr>
        <p:spPr>
          <a:xfrm>
            <a:off x="3795932" y="6300099"/>
            <a:ext cx="8105335" cy="369332"/>
          </a:xfrm>
          <a:prstGeom prst="rect">
            <a:avLst/>
          </a:prstGeom>
          <a:noFill/>
        </p:spPr>
        <p:txBody>
          <a:bodyPr wrap="square" rtlCol="0">
            <a:spAutoFit/>
          </a:bodyPr>
          <a:lstStyle/>
          <a:p>
            <a:r>
              <a:rPr lang="en-US" dirty="0" smtClean="0"/>
              <a:t>   Calcium						    Magnesium	</a:t>
            </a:r>
            <a:r>
              <a:rPr lang="en-US" dirty="0"/>
              <a:t> </a:t>
            </a:r>
            <a:r>
              <a:rPr lang="en-US" dirty="0" smtClean="0"/>
              <a:t>                                                       Sulfur</a:t>
            </a:r>
            <a:endParaRPr lang="en-US" dirty="0"/>
          </a:p>
        </p:txBody>
      </p:sp>
      <p:sp>
        <p:nvSpPr>
          <p:cNvPr id="8" name="TextBox 7"/>
          <p:cNvSpPr txBox="1"/>
          <p:nvPr/>
        </p:nvSpPr>
        <p:spPr>
          <a:xfrm>
            <a:off x="4155487" y="94434"/>
            <a:ext cx="6935372" cy="1138773"/>
          </a:xfrm>
          <a:prstGeom prst="rect">
            <a:avLst/>
          </a:prstGeom>
          <a:noFill/>
        </p:spPr>
        <p:txBody>
          <a:bodyPr wrap="square" rtlCol="0">
            <a:spAutoFit/>
          </a:bodyPr>
          <a:lstStyle/>
          <a:p>
            <a:pPr algn="ctr"/>
            <a:r>
              <a:rPr lang="en-US" sz="4400" b="1" dirty="0" smtClean="0"/>
              <a:t>Macronutrients</a:t>
            </a:r>
          </a:p>
          <a:p>
            <a:pPr algn="ctr"/>
            <a:r>
              <a:rPr lang="en-US" sz="2400" i="1" dirty="0" smtClean="0"/>
              <a:t>Found in the soil, needed by plants</a:t>
            </a:r>
            <a:endParaRPr lang="en-US" sz="2400" i="1" dirty="0"/>
          </a:p>
        </p:txBody>
      </p:sp>
    </p:spTree>
    <p:extLst>
      <p:ext uri="{BB962C8B-B14F-4D97-AF65-F5344CB8AC3E}">
        <p14:creationId xmlns:p14="http://schemas.microsoft.com/office/powerpoint/2010/main" val="35538561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46C56-F7F6-43CA-AE83-74A146D78C59}"/>
              </a:ext>
            </a:extLst>
          </p:cNvPr>
          <p:cNvSpPr>
            <a:spLocks noGrp="1"/>
          </p:cNvSpPr>
          <p:nvPr>
            <p:ph type="title"/>
          </p:nvPr>
        </p:nvSpPr>
        <p:spPr/>
        <p:txBody>
          <a:bodyPr/>
          <a:lstStyle/>
          <a:p>
            <a:r>
              <a:rPr lang="en-US" dirty="0" smtClean="0"/>
              <a:t>Soil Health</a:t>
            </a:r>
            <a:endParaRPr lang="en-US" dirty="0"/>
          </a:p>
        </p:txBody>
      </p:sp>
      <p:pic>
        <p:nvPicPr>
          <p:cNvPr id="5" name="Content Placeholder 4">
            <a:extLst>
              <a:ext uri="{FF2B5EF4-FFF2-40B4-BE49-F238E27FC236}">
                <a16:creationId xmlns:a16="http://schemas.microsoft.com/office/drawing/2014/main" id="{FA213F9A-0015-4EAA-8BCE-F7E0275A7068}"/>
              </a:ext>
            </a:extLst>
          </p:cNvPr>
          <p:cNvPicPr>
            <a:picLocks noGrp="1" noChangeAspect="1"/>
          </p:cNvPicPr>
          <p:nvPr>
            <p:ph idx="1"/>
          </p:nvPr>
        </p:nvPicPr>
        <p:blipFill>
          <a:blip r:embed="rId3"/>
          <a:stretch>
            <a:fillRect/>
          </a:stretch>
        </p:blipFill>
        <p:spPr>
          <a:xfrm>
            <a:off x="391146" y="6139171"/>
            <a:ext cx="2671028" cy="675284"/>
          </a:xfrm>
        </p:spPr>
      </p:pic>
      <p:pic>
        <p:nvPicPr>
          <p:cNvPr id="6" name="Picture 5"/>
          <p:cNvPicPr>
            <a:picLocks noChangeAspect="1"/>
          </p:cNvPicPr>
          <p:nvPr/>
        </p:nvPicPr>
        <p:blipFill>
          <a:blip r:embed="rId4"/>
          <a:stretch>
            <a:fillRect/>
          </a:stretch>
        </p:blipFill>
        <p:spPr>
          <a:xfrm>
            <a:off x="4411394" y="112544"/>
            <a:ext cx="6617677" cy="6617677"/>
          </a:xfrm>
          <a:prstGeom prst="rect">
            <a:avLst/>
          </a:prstGeom>
        </p:spPr>
      </p:pic>
    </p:spTree>
    <p:extLst>
      <p:ext uri="{BB962C8B-B14F-4D97-AF65-F5344CB8AC3E}">
        <p14:creationId xmlns:p14="http://schemas.microsoft.com/office/powerpoint/2010/main" val="7536124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80B9A54-FC05-47FF-81C1-279342DD4374}"/>
              </a:ext>
            </a:extLst>
          </p:cNvPr>
          <p:cNvSpPr txBox="1">
            <a:spLocks/>
          </p:cNvSpPr>
          <p:nvPr/>
        </p:nvSpPr>
        <p:spPr>
          <a:xfrm>
            <a:off x="227534" y="2194560"/>
            <a:ext cx="2834640" cy="23774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r>
              <a:rPr lang="en-US" sz="2800" b="1" dirty="0"/>
              <a:t>Explore these links and the “notes” section below each slide for background information</a:t>
            </a:r>
          </a:p>
        </p:txBody>
      </p:sp>
      <p:pic>
        <p:nvPicPr>
          <p:cNvPr id="9" name="Content Placeholder 4">
            <a:extLst>
              <a:ext uri="{FF2B5EF4-FFF2-40B4-BE49-F238E27FC236}">
                <a16:creationId xmlns:a16="http://schemas.microsoft.com/office/drawing/2014/main" id="{831FD669-3019-4E92-AB24-01B4545FABB2}"/>
              </a:ext>
            </a:extLst>
          </p:cNvPr>
          <p:cNvPicPr>
            <a:picLocks noChangeAspect="1"/>
          </p:cNvPicPr>
          <p:nvPr/>
        </p:nvPicPr>
        <p:blipFill>
          <a:blip r:embed="rId2"/>
          <a:stretch>
            <a:fillRect/>
          </a:stretch>
        </p:blipFill>
        <p:spPr>
          <a:xfrm>
            <a:off x="391146" y="6139171"/>
            <a:ext cx="2671028" cy="675284"/>
          </a:xfrm>
          <a:prstGeom prst="rect">
            <a:avLst/>
          </a:prstGeom>
        </p:spPr>
      </p:pic>
      <p:sp>
        <p:nvSpPr>
          <p:cNvPr id="2" name="Rectangle 1">
            <a:extLst>
              <a:ext uri="{FF2B5EF4-FFF2-40B4-BE49-F238E27FC236}">
                <a16:creationId xmlns:a16="http://schemas.microsoft.com/office/drawing/2014/main" id="{0F5A930F-1696-4248-95D4-81CA3945E659}"/>
              </a:ext>
            </a:extLst>
          </p:cNvPr>
          <p:cNvSpPr/>
          <p:nvPr/>
        </p:nvSpPr>
        <p:spPr>
          <a:xfrm>
            <a:off x="3733800" y="2438400"/>
            <a:ext cx="7713633" cy="1862048"/>
          </a:xfrm>
          <a:prstGeom prst="rect">
            <a:avLst/>
          </a:prstGeom>
          <a:noFill/>
        </p:spPr>
        <p:txBody>
          <a:bodyPr wrap="square" lIns="91440" tIns="45720" rIns="91440" bIns="45720">
            <a:spAutoFit/>
          </a:bodyPr>
          <a:lstStyle/>
          <a:p>
            <a:pPr algn="ctr"/>
            <a:r>
              <a:rPr lang="en-US" sz="11500" b="1" i="1" dirty="0">
                <a:ln w="0"/>
                <a:gradFill flip="none" rotWithShape="1">
                  <a:gsLst>
                    <a:gs pos="0">
                      <a:schemeClr val="accent5">
                        <a:lumMod val="21000"/>
                        <a:lumOff val="79000"/>
                      </a:schemeClr>
                    </a:gs>
                    <a:gs pos="50000">
                      <a:schemeClr val="accent5"/>
                    </a:gs>
                    <a:gs pos="100000">
                      <a:schemeClr val="accent5">
                        <a:lumMod val="60000"/>
                        <a:lumOff val="40000"/>
                      </a:schemeClr>
                    </a:gs>
                  </a:gsLst>
                  <a:lin ang="2700000" scaled="1"/>
                  <a:tileRect/>
                </a:gradFill>
                <a:effectLst>
                  <a:reflection blurRad="6350" stA="53000" endA="300" endPos="35500" dir="5400000" sy="-90000" algn="bl" rotWithShape="0"/>
                </a:effectLst>
              </a:rPr>
              <a:t>Learn More!</a:t>
            </a:r>
            <a:endParaRPr lang="en-US" sz="11500" b="1" i="1" cap="none" spc="0" dirty="0">
              <a:ln w="0"/>
              <a:gradFill flip="none" rotWithShape="1">
                <a:gsLst>
                  <a:gs pos="0">
                    <a:schemeClr val="accent5">
                      <a:lumMod val="21000"/>
                      <a:lumOff val="79000"/>
                    </a:schemeClr>
                  </a:gs>
                  <a:gs pos="50000">
                    <a:schemeClr val="accent5"/>
                  </a:gs>
                  <a:gs pos="100000">
                    <a:schemeClr val="accent5">
                      <a:lumMod val="60000"/>
                      <a:lumOff val="40000"/>
                    </a:schemeClr>
                  </a:gs>
                </a:gsLst>
                <a:lin ang="2700000" scaled="1"/>
                <a:tileRect/>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235178220"/>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6F5166E-ACA1-4859-9912-6A59E3254BB3}"/>
              </a:ext>
            </a:extLst>
          </p:cNvPr>
          <p:cNvSpPr txBox="1">
            <a:spLocks noGrp="1"/>
          </p:cNvSpPr>
          <p:nvPr>
            <p:ph type="title"/>
          </p:nvPr>
        </p:nvSpPr>
        <p:spPr>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r>
              <a:rPr lang="en-US" sz="2800" b="1" dirty="0"/>
              <a:t>Supporting Information, Resources, and Classroom Activities</a:t>
            </a:r>
          </a:p>
        </p:txBody>
      </p:sp>
      <p:pic>
        <p:nvPicPr>
          <p:cNvPr id="9" name="Content Placeholder 4">
            <a:extLst>
              <a:ext uri="{FF2B5EF4-FFF2-40B4-BE49-F238E27FC236}">
                <a16:creationId xmlns:a16="http://schemas.microsoft.com/office/drawing/2014/main" id="{35CBA6BC-6D3E-4C35-817F-3B4D5BC71103}"/>
              </a:ext>
            </a:extLst>
          </p:cNvPr>
          <p:cNvPicPr>
            <a:picLocks noChangeAspect="1"/>
          </p:cNvPicPr>
          <p:nvPr/>
        </p:nvPicPr>
        <p:blipFill>
          <a:blip r:embed="rId3"/>
          <a:stretch>
            <a:fillRect/>
          </a:stretch>
        </p:blipFill>
        <p:spPr>
          <a:xfrm>
            <a:off x="391146" y="6139171"/>
            <a:ext cx="2671028" cy="675284"/>
          </a:xfrm>
          <a:prstGeom prst="rect">
            <a:avLst/>
          </a:prstGeom>
        </p:spPr>
      </p:pic>
      <p:sp>
        <p:nvSpPr>
          <p:cNvPr id="2" name="TextBox 1">
            <a:extLst>
              <a:ext uri="{FF2B5EF4-FFF2-40B4-BE49-F238E27FC236}">
                <a16:creationId xmlns:a16="http://schemas.microsoft.com/office/drawing/2014/main" id="{7CBEE0C3-22E9-4CA3-9FA6-4838AD543605}"/>
              </a:ext>
            </a:extLst>
          </p:cNvPr>
          <p:cNvSpPr txBox="1"/>
          <p:nvPr/>
        </p:nvSpPr>
        <p:spPr>
          <a:xfrm>
            <a:off x="3810000" y="304800"/>
            <a:ext cx="7772400" cy="1231106"/>
          </a:xfrm>
          <a:prstGeom prst="rect">
            <a:avLst/>
          </a:prstGeom>
          <a:noFill/>
          <a:ln>
            <a:solidFill>
              <a:schemeClr val="tx1"/>
            </a:solidFill>
          </a:ln>
        </p:spPr>
        <p:txBody>
          <a:bodyPr wrap="square" rtlCol="0">
            <a:spAutoFit/>
          </a:bodyPr>
          <a:lstStyle/>
          <a:p>
            <a:pPr algn="ctr"/>
            <a:r>
              <a:rPr lang="en-US" sz="2000" b="1" dirty="0" smtClean="0"/>
              <a:t>USDA-NRCS Soil Health Resources:</a:t>
            </a:r>
            <a:endParaRPr lang="en-US" sz="2000" b="1" dirty="0"/>
          </a:p>
          <a:p>
            <a:pPr algn="ctr"/>
            <a:endParaRPr lang="en-US" dirty="0"/>
          </a:p>
          <a:p>
            <a:pPr algn="ctr"/>
            <a:r>
              <a:rPr lang="en-US" dirty="0">
                <a:hlinkClick r:id="rId4"/>
              </a:rPr>
              <a:t>https://www.nrcs.usda.gov/wps/portal/nrcs/detailfull/national/soils/health/?</a:t>
            </a:r>
            <a:r>
              <a:rPr lang="en-US" dirty="0" smtClean="0">
                <a:hlinkClick r:id="rId4"/>
              </a:rPr>
              <a:t>cid=stelprdb1048859</a:t>
            </a:r>
            <a:endParaRPr lang="en-US" dirty="0"/>
          </a:p>
        </p:txBody>
      </p:sp>
      <p:sp>
        <p:nvSpPr>
          <p:cNvPr id="6" name="TextBox 5">
            <a:extLst>
              <a:ext uri="{FF2B5EF4-FFF2-40B4-BE49-F238E27FC236}">
                <a16:creationId xmlns:a16="http://schemas.microsoft.com/office/drawing/2014/main" id="{02DA13A1-E6C3-42ED-9538-E7D0991887FD}"/>
              </a:ext>
            </a:extLst>
          </p:cNvPr>
          <p:cNvSpPr txBox="1"/>
          <p:nvPr/>
        </p:nvSpPr>
        <p:spPr>
          <a:xfrm>
            <a:off x="3810000" y="1806678"/>
            <a:ext cx="7772400" cy="954107"/>
          </a:xfrm>
          <a:prstGeom prst="rect">
            <a:avLst/>
          </a:prstGeom>
          <a:noFill/>
          <a:ln>
            <a:solidFill>
              <a:schemeClr val="tx1"/>
            </a:solidFill>
          </a:ln>
        </p:spPr>
        <p:txBody>
          <a:bodyPr wrap="square" rtlCol="0">
            <a:spAutoFit/>
          </a:bodyPr>
          <a:lstStyle/>
          <a:p>
            <a:pPr algn="ctr"/>
            <a:r>
              <a:rPr lang="en-US" sz="2000" b="1" dirty="0" smtClean="0"/>
              <a:t>Soil Basics from the Soil Science Society of America:</a:t>
            </a:r>
            <a:endParaRPr lang="en-US" sz="2000" b="1" dirty="0"/>
          </a:p>
          <a:p>
            <a:pPr algn="ctr"/>
            <a:endParaRPr lang="en-US" dirty="0"/>
          </a:p>
          <a:p>
            <a:pPr algn="ctr"/>
            <a:r>
              <a:rPr lang="en-US" dirty="0">
                <a:hlinkClick r:id="rId5"/>
              </a:rPr>
              <a:t>https://</a:t>
            </a:r>
            <a:r>
              <a:rPr lang="en-US" dirty="0" smtClean="0">
                <a:hlinkClick r:id="rId5"/>
              </a:rPr>
              <a:t>www.soils.org/discover-soils/soil-basics</a:t>
            </a:r>
            <a:endParaRPr lang="en-US" dirty="0" smtClean="0"/>
          </a:p>
        </p:txBody>
      </p:sp>
      <p:sp>
        <p:nvSpPr>
          <p:cNvPr id="10" name="TextBox 9">
            <a:extLst>
              <a:ext uri="{FF2B5EF4-FFF2-40B4-BE49-F238E27FC236}">
                <a16:creationId xmlns:a16="http://schemas.microsoft.com/office/drawing/2014/main" id="{5178F407-C538-49BD-98F4-45FCB92550AC}"/>
              </a:ext>
            </a:extLst>
          </p:cNvPr>
          <p:cNvSpPr txBox="1"/>
          <p:nvPr/>
        </p:nvSpPr>
        <p:spPr>
          <a:xfrm>
            <a:off x="3810000" y="3031557"/>
            <a:ext cx="7772400" cy="954107"/>
          </a:xfrm>
          <a:prstGeom prst="rect">
            <a:avLst/>
          </a:prstGeom>
          <a:noFill/>
          <a:ln>
            <a:solidFill>
              <a:schemeClr val="tx1"/>
            </a:solidFill>
          </a:ln>
        </p:spPr>
        <p:txBody>
          <a:bodyPr wrap="square" rtlCol="0">
            <a:spAutoFit/>
          </a:bodyPr>
          <a:lstStyle/>
          <a:p>
            <a:pPr algn="ctr"/>
            <a:r>
              <a:rPr lang="en-US" sz="2000" b="1" dirty="0" smtClean="0"/>
              <a:t>K-12 Soil Science Teacher Resources:</a:t>
            </a:r>
            <a:endParaRPr lang="en-US" sz="2000" b="1" dirty="0"/>
          </a:p>
          <a:p>
            <a:pPr algn="ctr"/>
            <a:endParaRPr lang="en-US" dirty="0"/>
          </a:p>
          <a:p>
            <a:pPr algn="ctr"/>
            <a:r>
              <a:rPr lang="en-US" dirty="0">
                <a:hlinkClick r:id="rId6"/>
              </a:rPr>
              <a:t>https://</a:t>
            </a:r>
            <a:r>
              <a:rPr lang="en-US" dirty="0" smtClean="0">
                <a:hlinkClick r:id="rId6"/>
              </a:rPr>
              <a:t>www.soils4teachers.org/soil-basics</a:t>
            </a:r>
            <a:endParaRPr lang="en-US" dirty="0" smtClean="0"/>
          </a:p>
        </p:txBody>
      </p:sp>
      <p:sp>
        <p:nvSpPr>
          <p:cNvPr id="11" name="TextBox 10">
            <a:extLst>
              <a:ext uri="{FF2B5EF4-FFF2-40B4-BE49-F238E27FC236}">
                <a16:creationId xmlns:a16="http://schemas.microsoft.com/office/drawing/2014/main" id="{7CBEE0C3-22E9-4CA3-9FA6-4838AD543605}"/>
              </a:ext>
            </a:extLst>
          </p:cNvPr>
          <p:cNvSpPr txBox="1"/>
          <p:nvPr/>
        </p:nvSpPr>
        <p:spPr>
          <a:xfrm>
            <a:off x="3810000" y="4256436"/>
            <a:ext cx="7772400" cy="984885"/>
          </a:xfrm>
          <a:prstGeom prst="rect">
            <a:avLst/>
          </a:prstGeom>
          <a:noFill/>
          <a:ln>
            <a:solidFill>
              <a:schemeClr val="tx1"/>
            </a:solidFill>
          </a:ln>
        </p:spPr>
        <p:txBody>
          <a:bodyPr wrap="square" rtlCol="0">
            <a:spAutoFit/>
          </a:bodyPr>
          <a:lstStyle/>
          <a:p>
            <a:pPr algn="ctr"/>
            <a:r>
              <a:rPr lang="en-US" sz="2000" b="1" dirty="0" smtClean="0"/>
              <a:t>USDA-NRCS Soil Education Resources:</a:t>
            </a:r>
          </a:p>
          <a:p>
            <a:pPr algn="ctr"/>
            <a:endParaRPr lang="en-US" sz="2000" b="1" dirty="0"/>
          </a:p>
          <a:p>
            <a:pPr algn="ctr"/>
            <a:r>
              <a:rPr lang="en-US" dirty="0">
                <a:hlinkClick r:id="rId7"/>
              </a:rPr>
              <a:t>https://www.nrcs.usda.gov/wps/portal/nrcs/main/soils/edu</a:t>
            </a:r>
            <a:r>
              <a:rPr lang="en-US" dirty="0" smtClean="0">
                <a:hlinkClick r:id="rId7"/>
              </a:rPr>
              <a:t>/</a:t>
            </a:r>
            <a:endParaRPr lang="en-US" dirty="0"/>
          </a:p>
        </p:txBody>
      </p:sp>
      <p:sp>
        <p:nvSpPr>
          <p:cNvPr id="12" name="TextBox 11">
            <a:extLst>
              <a:ext uri="{FF2B5EF4-FFF2-40B4-BE49-F238E27FC236}">
                <a16:creationId xmlns:a16="http://schemas.microsoft.com/office/drawing/2014/main" id="{7CBEE0C3-22E9-4CA3-9FA6-4838AD543605}"/>
              </a:ext>
            </a:extLst>
          </p:cNvPr>
          <p:cNvSpPr txBox="1"/>
          <p:nvPr/>
        </p:nvSpPr>
        <p:spPr>
          <a:xfrm>
            <a:off x="3810000" y="5491928"/>
            <a:ext cx="7772400" cy="954107"/>
          </a:xfrm>
          <a:prstGeom prst="rect">
            <a:avLst/>
          </a:prstGeom>
          <a:noFill/>
          <a:ln>
            <a:solidFill>
              <a:schemeClr val="tx1"/>
            </a:solidFill>
          </a:ln>
        </p:spPr>
        <p:txBody>
          <a:bodyPr wrap="square" rtlCol="0">
            <a:spAutoFit/>
          </a:bodyPr>
          <a:lstStyle/>
          <a:p>
            <a:pPr algn="ctr"/>
            <a:r>
              <a:rPr lang="en-US" sz="2000" b="1" dirty="0" smtClean="0"/>
              <a:t>Soil Health Institute Resources:</a:t>
            </a:r>
          </a:p>
          <a:p>
            <a:pPr algn="ctr"/>
            <a:endParaRPr lang="en-US" dirty="0" smtClean="0"/>
          </a:p>
          <a:p>
            <a:pPr algn="ctr"/>
            <a:r>
              <a:rPr lang="en-US" dirty="0">
                <a:hlinkClick r:id="rId8"/>
              </a:rPr>
              <a:t>https://soilhealthinstitute.org/resources/soil-health-educational-resources</a:t>
            </a:r>
            <a:r>
              <a:rPr lang="en-US" dirty="0" smtClean="0">
                <a:hlinkClick r:id="rId8"/>
              </a:rPr>
              <a:t>/</a:t>
            </a:r>
            <a:endParaRPr lang="en-US" sz="2000" b="1" dirty="0"/>
          </a:p>
        </p:txBody>
      </p:sp>
    </p:spTree>
    <p:extLst>
      <p:ext uri="{BB962C8B-B14F-4D97-AF65-F5344CB8AC3E}">
        <p14:creationId xmlns:p14="http://schemas.microsoft.com/office/powerpoint/2010/main" val="18555797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6F5166E-ACA1-4859-9912-6A59E3254BB3}"/>
              </a:ext>
            </a:extLst>
          </p:cNvPr>
          <p:cNvSpPr txBox="1">
            <a:spLocks noGrp="1"/>
          </p:cNvSpPr>
          <p:nvPr>
            <p:ph type="title"/>
          </p:nvPr>
        </p:nvSpPr>
        <p:spPr>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r>
              <a:rPr lang="en-US" sz="2800" b="1" dirty="0"/>
              <a:t>Still want to know more?</a:t>
            </a:r>
            <a:br>
              <a:rPr lang="en-US" sz="2800" b="1" dirty="0"/>
            </a:br>
            <a:r>
              <a:rPr lang="en-US" sz="2800" b="1" dirty="0"/>
              <a:t/>
            </a:r>
            <a:br>
              <a:rPr lang="en-US" sz="2800" b="1" dirty="0"/>
            </a:br>
            <a:r>
              <a:rPr lang="en-US" sz="2800" b="1" dirty="0"/>
              <a:t>Contact us!</a:t>
            </a:r>
          </a:p>
        </p:txBody>
      </p:sp>
      <p:sp>
        <p:nvSpPr>
          <p:cNvPr id="2" name="TextBox 1">
            <a:extLst>
              <a:ext uri="{FF2B5EF4-FFF2-40B4-BE49-F238E27FC236}">
                <a16:creationId xmlns:a16="http://schemas.microsoft.com/office/drawing/2014/main" id="{4AA47AF6-78BA-444A-8AC1-0C7897F890D7}"/>
              </a:ext>
            </a:extLst>
          </p:cNvPr>
          <p:cNvSpPr txBox="1"/>
          <p:nvPr/>
        </p:nvSpPr>
        <p:spPr>
          <a:xfrm>
            <a:off x="3657600" y="612844"/>
            <a:ext cx="8001000" cy="5632311"/>
          </a:xfrm>
          <a:prstGeom prst="rect">
            <a:avLst/>
          </a:prstGeom>
          <a:noFill/>
        </p:spPr>
        <p:txBody>
          <a:bodyPr wrap="square" rtlCol="0">
            <a:spAutoFit/>
          </a:bodyPr>
          <a:lstStyle/>
          <a:p>
            <a:pPr algn="ctr"/>
            <a:r>
              <a:rPr lang="en-US" sz="4000" b="1" dirty="0">
                <a:solidFill>
                  <a:schemeClr val="accent2"/>
                </a:solidFill>
              </a:rPr>
              <a:t>Elkhart County Soil and Water Conservation District</a:t>
            </a:r>
          </a:p>
          <a:p>
            <a:pPr algn="ctr"/>
            <a:endParaRPr lang="en-US" sz="4000" b="1" dirty="0">
              <a:solidFill>
                <a:schemeClr val="accent2"/>
              </a:solidFill>
            </a:endParaRPr>
          </a:p>
          <a:p>
            <a:pPr algn="ctr"/>
            <a:r>
              <a:rPr lang="en-US" sz="4000" b="1" dirty="0">
                <a:solidFill>
                  <a:schemeClr val="accent2"/>
                </a:solidFill>
              </a:rPr>
              <a:t>17746-B County Road 34</a:t>
            </a:r>
          </a:p>
          <a:p>
            <a:pPr algn="ctr"/>
            <a:r>
              <a:rPr lang="en-US" sz="4000" b="1" dirty="0">
                <a:solidFill>
                  <a:schemeClr val="accent2"/>
                </a:solidFill>
              </a:rPr>
              <a:t>Goshen, IN 46528</a:t>
            </a:r>
          </a:p>
          <a:p>
            <a:pPr algn="ctr"/>
            <a:endParaRPr lang="en-US" sz="4000" b="1" dirty="0">
              <a:solidFill>
                <a:schemeClr val="accent2"/>
              </a:solidFill>
            </a:endParaRPr>
          </a:p>
          <a:p>
            <a:pPr algn="ctr"/>
            <a:r>
              <a:rPr lang="en-US" sz="4000" b="1" dirty="0">
                <a:solidFill>
                  <a:schemeClr val="accent2"/>
                </a:solidFill>
              </a:rPr>
              <a:t>574-533-4383 </a:t>
            </a:r>
            <a:r>
              <a:rPr lang="en-US" sz="4000" b="1" dirty="0" err="1">
                <a:solidFill>
                  <a:schemeClr val="accent2"/>
                </a:solidFill>
              </a:rPr>
              <a:t>ext</a:t>
            </a:r>
            <a:r>
              <a:rPr lang="en-US" sz="4000" b="1" dirty="0">
                <a:solidFill>
                  <a:schemeClr val="accent2"/>
                </a:solidFill>
              </a:rPr>
              <a:t> 3</a:t>
            </a:r>
          </a:p>
          <a:p>
            <a:pPr algn="ctr"/>
            <a:endParaRPr lang="en-US" sz="4000" b="1" dirty="0">
              <a:solidFill>
                <a:schemeClr val="accent2"/>
              </a:solidFill>
            </a:endParaRPr>
          </a:p>
          <a:p>
            <a:pPr algn="ctr"/>
            <a:r>
              <a:rPr lang="en-US" sz="4000" b="1" dirty="0">
                <a:solidFill>
                  <a:schemeClr val="accent2"/>
                </a:solidFill>
              </a:rPr>
              <a:t>www.elkcoswcd.org</a:t>
            </a:r>
          </a:p>
        </p:txBody>
      </p:sp>
      <p:pic>
        <p:nvPicPr>
          <p:cNvPr id="4" name="Content Placeholder 4">
            <a:extLst>
              <a:ext uri="{FF2B5EF4-FFF2-40B4-BE49-F238E27FC236}">
                <a16:creationId xmlns:a16="http://schemas.microsoft.com/office/drawing/2014/main" id="{FDF230CA-12A1-4A9F-84DC-87CB256E6371}"/>
              </a:ext>
            </a:extLst>
          </p:cNvPr>
          <p:cNvPicPr>
            <a:picLocks noChangeAspect="1"/>
          </p:cNvPicPr>
          <p:nvPr/>
        </p:nvPicPr>
        <p:blipFill>
          <a:blip r:embed="rId3"/>
          <a:stretch>
            <a:fillRect/>
          </a:stretch>
        </p:blipFill>
        <p:spPr>
          <a:xfrm>
            <a:off x="391146" y="6139171"/>
            <a:ext cx="2671028" cy="675284"/>
          </a:xfrm>
          <a:prstGeom prst="rect">
            <a:avLst/>
          </a:prstGeom>
        </p:spPr>
      </p:pic>
    </p:spTree>
    <p:extLst>
      <p:ext uri="{BB962C8B-B14F-4D97-AF65-F5344CB8AC3E}">
        <p14:creationId xmlns:p14="http://schemas.microsoft.com/office/powerpoint/2010/main" val="42689380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46C56-F7F6-43CA-AE83-74A146D78C59}"/>
              </a:ext>
            </a:extLst>
          </p:cNvPr>
          <p:cNvSpPr>
            <a:spLocks noGrp="1"/>
          </p:cNvSpPr>
          <p:nvPr>
            <p:ph type="title"/>
          </p:nvPr>
        </p:nvSpPr>
        <p:spPr/>
        <p:txBody>
          <a:bodyPr>
            <a:normAutofit/>
          </a:bodyPr>
          <a:lstStyle/>
          <a:p>
            <a:pPr algn="ctr"/>
            <a:r>
              <a:rPr lang="en-US" sz="5400" dirty="0" smtClean="0"/>
              <a:t>The </a:t>
            </a:r>
            <a:r>
              <a:rPr lang="en-US" sz="5400" b="1" dirty="0" smtClean="0"/>
              <a:t>6</a:t>
            </a:r>
            <a:r>
              <a:rPr lang="en-US" sz="5400" dirty="0" smtClean="0"/>
              <a:t> Functions of Soils</a:t>
            </a:r>
            <a:endParaRPr lang="en-US" sz="5400" dirty="0"/>
          </a:p>
        </p:txBody>
      </p:sp>
      <p:pic>
        <p:nvPicPr>
          <p:cNvPr id="5" name="Content Placeholder 4">
            <a:extLst>
              <a:ext uri="{FF2B5EF4-FFF2-40B4-BE49-F238E27FC236}">
                <a16:creationId xmlns:a16="http://schemas.microsoft.com/office/drawing/2014/main" id="{FA213F9A-0015-4EAA-8BCE-F7E0275A7068}"/>
              </a:ext>
            </a:extLst>
          </p:cNvPr>
          <p:cNvPicPr>
            <a:picLocks noGrp="1" noChangeAspect="1"/>
          </p:cNvPicPr>
          <p:nvPr>
            <p:ph idx="1"/>
          </p:nvPr>
        </p:nvPicPr>
        <p:blipFill>
          <a:blip r:embed="rId3"/>
          <a:stretch>
            <a:fillRect/>
          </a:stretch>
        </p:blipFill>
        <p:spPr>
          <a:xfrm>
            <a:off x="391146" y="6139171"/>
            <a:ext cx="2671028" cy="675284"/>
          </a:xfrm>
        </p:spPr>
      </p:pic>
      <p:sp>
        <p:nvSpPr>
          <p:cNvPr id="3" name="Hexagon 2"/>
          <p:cNvSpPr/>
          <p:nvPr/>
        </p:nvSpPr>
        <p:spPr>
          <a:xfrm>
            <a:off x="6384756" y="2277978"/>
            <a:ext cx="2855495" cy="2342147"/>
          </a:xfrm>
          <a:prstGeom prst="hexagon">
            <a:avLst/>
          </a:prstGeom>
          <a:solidFill>
            <a:schemeClr val="accent6"/>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962273" y="2987387"/>
            <a:ext cx="1700463" cy="923330"/>
          </a:xfrm>
          <a:prstGeom prst="rect">
            <a:avLst/>
          </a:prstGeom>
          <a:noFill/>
        </p:spPr>
        <p:txBody>
          <a:bodyPr wrap="square" rtlCol="0">
            <a:spAutoFit/>
          </a:bodyPr>
          <a:lstStyle/>
          <a:p>
            <a:r>
              <a:rPr lang="en-US" sz="5400" b="1" dirty="0" smtClean="0"/>
              <a:t>SOIL</a:t>
            </a:r>
            <a:endParaRPr lang="en-US" sz="5400" b="1" dirty="0"/>
          </a:p>
        </p:txBody>
      </p:sp>
      <p:sp>
        <p:nvSpPr>
          <p:cNvPr id="6" name="Up Arrow 5"/>
          <p:cNvSpPr/>
          <p:nvPr/>
        </p:nvSpPr>
        <p:spPr>
          <a:xfrm>
            <a:off x="7515725" y="1588168"/>
            <a:ext cx="593556" cy="68981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Up Arrow 6"/>
          <p:cNvSpPr/>
          <p:nvPr/>
        </p:nvSpPr>
        <p:spPr>
          <a:xfrm rot="3757342">
            <a:off x="8957925" y="2355216"/>
            <a:ext cx="593556" cy="68981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Up Arrow 7"/>
          <p:cNvSpPr/>
          <p:nvPr/>
        </p:nvSpPr>
        <p:spPr>
          <a:xfrm rot="7015804">
            <a:off x="8943472" y="3887974"/>
            <a:ext cx="593556" cy="68981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Up Arrow 8"/>
          <p:cNvSpPr/>
          <p:nvPr/>
        </p:nvSpPr>
        <p:spPr>
          <a:xfrm rot="10800000">
            <a:off x="7515725" y="4629924"/>
            <a:ext cx="593556" cy="68981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Up Arrow 9"/>
          <p:cNvSpPr/>
          <p:nvPr/>
        </p:nvSpPr>
        <p:spPr>
          <a:xfrm rot="14591432">
            <a:off x="6088207" y="3888339"/>
            <a:ext cx="593556" cy="68981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Up Arrow 10"/>
          <p:cNvSpPr/>
          <p:nvPr/>
        </p:nvSpPr>
        <p:spPr>
          <a:xfrm rot="17837988">
            <a:off x="6037789" y="2396149"/>
            <a:ext cx="593556" cy="68981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6673513" y="312821"/>
            <a:ext cx="2277977" cy="1267326"/>
          </a:xfrm>
          <a:prstGeom prst="ellipse">
            <a:avLst/>
          </a:prstGeom>
          <a:solidFill>
            <a:schemeClr val="accent3"/>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9558528" y="1854940"/>
            <a:ext cx="2277977" cy="1267326"/>
          </a:xfrm>
          <a:prstGeom prst="ellipse">
            <a:avLst/>
          </a:prstGeom>
          <a:solidFill>
            <a:schemeClr val="accent5"/>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9569569" y="3910717"/>
            <a:ext cx="2277977" cy="1267326"/>
          </a:xfrm>
          <a:prstGeom prst="ellipse">
            <a:avLst/>
          </a:prstGeom>
          <a:solidFill>
            <a:schemeClr val="bg1"/>
          </a:solidFill>
          <a:ln>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6673513" y="5330440"/>
            <a:ext cx="2277977" cy="1267326"/>
          </a:xfrm>
          <a:prstGeom prst="ellipse">
            <a:avLst/>
          </a:prstGeom>
          <a:solidFill>
            <a:schemeClr val="accent3"/>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3858502" y="3907462"/>
            <a:ext cx="2277977" cy="1267326"/>
          </a:xfrm>
          <a:prstGeom prst="ellipse">
            <a:avLst/>
          </a:prstGeom>
          <a:solidFill>
            <a:schemeClr val="bg1"/>
          </a:solidFill>
          <a:ln>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3736339" y="1849918"/>
            <a:ext cx="2277977" cy="1267326"/>
          </a:xfrm>
          <a:prstGeom prst="ellipse">
            <a:avLst/>
          </a:prstGeom>
          <a:solidFill>
            <a:schemeClr val="accent5"/>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6721639" y="495912"/>
            <a:ext cx="2181723" cy="830997"/>
          </a:xfrm>
          <a:prstGeom prst="rect">
            <a:avLst/>
          </a:prstGeom>
          <a:noFill/>
        </p:spPr>
        <p:txBody>
          <a:bodyPr wrap="square" rtlCol="0">
            <a:spAutoFit/>
          </a:bodyPr>
          <a:lstStyle/>
          <a:p>
            <a:pPr algn="ctr"/>
            <a:r>
              <a:rPr lang="en-US" sz="2400" b="1" dirty="0" smtClean="0"/>
              <a:t>Medium for plant growth</a:t>
            </a:r>
            <a:endParaRPr lang="en-US" sz="2400" b="1" dirty="0"/>
          </a:p>
        </p:txBody>
      </p:sp>
      <p:sp>
        <p:nvSpPr>
          <p:cNvPr id="19" name="TextBox 18"/>
          <p:cNvSpPr txBox="1"/>
          <p:nvPr/>
        </p:nvSpPr>
        <p:spPr>
          <a:xfrm>
            <a:off x="9620134" y="2045442"/>
            <a:ext cx="2181723" cy="1015663"/>
          </a:xfrm>
          <a:prstGeom prst="rect">
            <a:avLst/>
          </a:prstGeom>
          <a:noFill/>
        </p:spPr>
        <p:txBody>
          <a:bodyPr wrap="square" rtlCol="0">
            <a:spAutoFit/>
          </a:bodyPr>
          <a:lstStyle/>
          <a:p>
            <a:pPr algn="ctr"/>
            <a:r>
              <a:rPr lang="en-US" sz="2000" b="1" dirty="0" smtClean="0"/>
              <a:t>System for water supply and purification</a:t>
            </a:r>
            <a:endParaRPr lang="en-US" sz="2000" b="1" dirty="0"/>
          </a:p>
        </p:txBody>
      </p:sp>
      <p:sp>
        <p:nvSpPr>
          <p:cNvPr id="20" name="TextBox 19"/>
          <p:cNvSpPr txBox="1"/>
          <p:nvPr/>
        </p:nvSpPr>
        <p:spPr>
          <a:xfrm>
            <a:off x="9634700" y="4071328"/>
            <a:ext cx="2181723" cy="1015663"/>
          </a:xfrm>
          <a:prstGeom prst="rect">
            <a:avLst/>
          </a:prstGeom>
          <a:noFill/>
        </p:spPr>
        <p:txBody>
          <a:bodyPr wrap="square" rtlCol="0">
            <a:spAutoFit/>
          </a:bodyPr>
          <a:lstStyle/>
          <a:p>
            <a:pPr algn="ctr"/>
            <a:r>
              <a:rPr lang="en-US" sz="2000" b="1" dirty="0" smtClean="0"/>
              <a:t>Recycling system for nutrients and organic wastes</a:t>
            </a:r>
            <a:endParaRPr lang="en-US" sz="2000" b="1" dirty="0"/>
          </a:p>
        </p:txBody>
      </p:sp>
      <p:sp>
        <p:nvSpPr>
          <p:cNvPr id="21" name="TextBox 20"/>
          <p:cNvSpPr txBox="1"/>
          <p:nvPr/>
        </p:nvSpPr>
        <p:spPr>
          <a:xfrm>
            <a:off x="6712863" y="5520093"/>
            <a:ext cx="2181723" cy="830997"/>
          </a:xfrm>
          <a:prstGeom prst="rect">
            <a:avLst/>
          </a:prstGeom>
          <a:noFill/>
        </p:spPr>
        <p:txBody>
          <a:bodyPr wrap="square" rtlCol="0">
            <a:spAutoFit/>
          </a:bodyPr>
          <a:lstStyle/>
          <a:p>
            <a:pPr algn="ctr"/>
            <a:r>
              <a:rPr lang="en-US" sz="2400" b="1" dirty="0" smtClean="0"/>
              <a:t>Habitat for </a:t>
            </a:r>
          </a:p>
          <a:p>
            <a:pPr algn="ctr"/>
            <a:r>
              <a:rPr lang="en-US" sz="2400" b="1" dirty="0" smtClean="0"/>
              <a:t>soil organisms</a:t>
            </a:r>
            <a:endParaRPr lang="en-US" sz="2400" b="1" dirty="0"/>
          </a:p>
        </p:txBody>
      </p:sp>
      <p:sp>
        <p:nvSpPr>
          <p:cNvPr id="22" name="TextBox 21"/>
          <p:cNvSpPr txBox="1"/>
          <p:nvPr/>
        </p:nvSpPr>
        <p:spPr>
          <a:xfrm>
            <a:off x="3873713" y="4166662"/>
            <a:ext cx="2181723" cy="830997"/>
          </a:xfrm>
          <a:prstGeom prst="rect">
            <a:avLst/>
          </a:prstGeom>
          <a:noFill/>
        </p:spPr>
        <p:txBody>
          <a:bodyPr wrap="square" rtlCol="0">
            <a:spAutoFit/>
          </a:bodyPr>
          <a:lstStyle/>
          <a:p>
            <a:pPr algn="ctr"/>
            <a:r>
              <a:rPr lang="en-US" sz="2400" b="1" dirty="0" smtClean="0"/>
              <a:t>Engineering medium</a:t>
            </a:r>
            <a:endParaRPr lang="en-US" sz="2400" b="1" dirty="0"/>
          </a:p>
        </p:txBody>
      </p:sp>
      <p:sp>
        <p:nvSpPr>
          <p:cNvPr id="23" name="TextBox 22"/>
          <p:cNvSpPr txBox="1"/>
          <p:nvPr/>
        </p:nvSpPr>
        <p:spPr>
          <a:xfrm>
            <a:off x="3787556" y="2143525"/>
            <a:ext cx="2181723" cy="707886"/>
          </a:xfrm>
          <a:prstGeom prst="rect">
            <a:avLst/>
          </a:prstGeom>
          <a:noFill/>
        </p:spPr>
        <p:txBody>
          <a:bodyPr wrap="square" rtlCol="0">
            <a:spAutoFit/>
          </a:bodyPr>
          <a:lstStyle/>
          <a:p>
            <a:pPr algn="ctr"/>
            <a:r>
              <a:rPr lang="en-US" sz="2000" b="1" dirty="0" smtClean="0"/>
              <a:t>Modifier of the atmosphere</a:t>
            </a:r>
            <a:endParaRPr lang="en-US" sz="2000" b="1" dirty="0"/>
          </a:p>
        </p:txBody>
      </p:sp>
    </p:spTree>
    <p:extLst>
      <p:ext uri="{BB962C8B-B14F-4D97-AF65-F5344CB8AC3E}">
        <p14:creationId xmlns:p14="http://schemas.microsoft.com/office/powerpoint/2010/main" val="7527807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46C56-F7F6-43CA-AE83-74A146D78C59}"/>
              </a:ext>
            </a:extLst>
          </p:cNvPr>
          <p:cNvSpPr>
            <a:spLocks noGrp="1"/>
          </p:cNvSpPr>
          <p:nvPr>
            <p:ph type="title"/>
          </p:nvPr>
        </p:nvSpPr>
        <p:spPr/>
        <p:txBody>
          <a:bodyPr>
            <a:normAutofit/>
          </a:bodyPr>
          <a:lstStyle/>
          <a:p>
            <a:pPr algn="ctr"/>
            <a:r>
              <a:rPr lang="en-US" sz="5400" dirty="0" smtClean="0"/>
              <a:t>The </a:t>
            </a:r>
            <a:r>
              <a:rPr lang="en-US" sz="5400" b="1" dirty="0" smtClean="0"/>
              <a:t>5</a:t>
            </a:r>
            <a:r>
              <a:rPr lang="en-US" sz="5400" dirty="0" smtClean="0"/>
              <a:t> Soil Forming Factors</a:t>
            </a:r>
            <a:endParaRPr lang="en-US" sz="5400" dirty="0"/>
          </a:p>
        </p:txBody>
      </p:sp>
      <p:pic>
        <p:nvPicPr>
          <p:cNvPr id="5" name="Content Placeholder 4">
            <a:extLst>
              <a:ext uri="{FF2B5EF4-FFF2-40B4-BE49-F238E27FC236}">
                <a16:creationId xmlns:a16="http://schemas.microsoft.com/office/drawing/2014/main" id="{FA213F9A-0015-4EAA-8BCE-F7E0275A7068}"/>
              </a:ext>
            </a:extLst>
          </p:cNvPr>
          <p:cNvPicPr>
            <a:picLocks noGrp="1" noChangeAspect="1"/>
          </p:cNvPicPr>
          <p:nvPr>
            <p:ph idx="1"/>
          </p:nvPr>
        </p:nvPicPr>
        <p:blipFill>
          <a:blip r:embed="rId3"/>
          <a:stretch>
            <a:fillRect/>
          </a:stretch>
        </p:blipFill>
        <p:spPr>
          <a:xfrm>
            <a:off x="391146" y="6139171"/>
            <a:ext cx="2671028" cy="675284"/>
          </a:xfrm>
        </p:spPr>
      </p:pic>
      <p:sp>
        <p:nvSpPr>
          <p:cNvPr id="3" name="Parallelogram 2"/>
          <p:cNvSpPr/>
          <p:nvPr/>
        </p:nvSpPr>
        <p:spPr>
          <a:xfrm>
            <a:off x="3593431" y="674658"/>
            <a:ext cx="3721768" cy="898357"/>
          </a:xfrm>
          <a:prstGeom prst="parallelogram">
            <a:avLst/>
          </a:prstGeom>
          <a:solidFill>
            <a:schemeClr val="accent4"/>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arallelogram 5"/>
          <p:cNvSpPr/>
          <p:nvPr/>
        </p:nvSpPr>
        <p:spPr>
          <a:xfrm>
            <a:off x="3593431" y="1878706"/>
            <a:ext cx="3721768" cy="898357"/>
          </a:xfrm>
          <a:prstGeom prst="parallelogram">
            <a:avLst/>
          </a:prstGeom>
          <a:solidFill>
            <a:schemeClr val="accent4"/>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Parallelogram 6"/>
          <p:cNvSpPr/>
          <p:nvPr/>
        </p:nvSpPr>
        <p:spPr>
          <a:xfrm>
            <a:off x="3593431" y="3097016"/>
            <a:ext cx="3721768" cy="898357"/>
          </a:xfrm>
          <a:prstGeom prst="parallelogram">
            <a:avLst/>
          </a:prstGeom>
          <a:solidFill>
            <a:schemeClr val="accent4"/>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p:cNvSpPr/>
          <p:nvPr/>
        </p:nvSpPr>
        <p:spPr>
          <a:xfrm>
            <a:off x="3593431" y="4308195"/>
            <a:ext cx="3721768" cy="898357"/>
          </a:xfrm>
          <a:prstGeom prst="parallelogram">
            <a:avLst/>
          </a:prstGeom>
          <a:solidFill>
            <a:schemeClr val="accent4"/>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p:cNvSpPr/>
          <p:nvPr/>
        </p:nvSpPr>
        <p:spPr>
          <a:xfrm>
            <a:off x="3593431" y="5519374"/>
            <a:ext cx="3721768" cy="898357"/>
          </a:xfrm>
          <a:prstGeom prst="parallelogram">
            <a:avLst/>
          </a:prstGeom>
          <a:solidFill>
            <a:schemeClr val="accent4"/>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818021" y="800670"/>
            <a:ext cx="3272588" cy="646331"/>
          </a:xfrm>
          <a:prstGeom prst="rect">
            <a:avLst/>
          </a:prstGeom>
          <a:noFill/>
        </p:spPr>
        <p:txBody>
          <a:bodyPr wrap="square" rtlCol="0">
            <a:spAutoFit/>
          </a:bodyPr>
          <a:lstStyle/>
          <a:p>
            <a:pPr algn="ctr"/>
            <a:r>
              <a:rPr lang="en-US" sz="3600" b="1" dirty="0" smtClean="0"/>
              <a:t>Parent Material</a:t>
            </a:r>
            <a:endParaRPr lang="en-US" sz="3600" b="1" dirty="0"/>
          </a:p>
        </p:txBody>
      </p:sp>
      <p:sp>
        <p:nvSpPr>
          <p:cNvPr id="10" name="TextBox 9"/>
          <p:cNvSpPr txBox="1"/>
          <p:nvPr/>
        </p:nvSpPr>
        <p:spPr>
          <a:xfrm>
            <a:off x="4186989" y="1943163"/>
            <a:ext cx="2534652" cy="769441"/>
          </a:xfrm>
          <a:prstGeom prst="rect">
            <a:avLst/>
          </a:prstGeom>
          <a:noFill/>
        </p:spPr>
        <p:txBody>
          <a:bodyPr wrap="square" rtlCol="0">
            <a:spAutoFit/>
          </a:bodyPr>
          <a:lstStyle/>
          <a:p>
            <a:pPr algn="ctr"/>
            <a:r>
              <a:rPr lang="en-US" sz="4400" b="1" dirty="0" smtClean="0"/>
              <a:t>Climate</a:t>
            </a:r>
            <a:endParaRPr lang="en-US" sz="4400" b="1" dirty="0"/>
          </a:p>
        </p:txBody>
      </p:sp>
      <p:sp>
        <p:nvSpPr>
          <p:cNvPr id="11" name="TextBox 10"/>
          <p:cNvSpPr txBox="1"/>
          <p:nvPr/>
        </p:nvSpPr>
        <p:spPr>
          <a:xfrm>
            <a:off x="3850106" y="3161473"/>
            <a:ext cx="3272588" cy="769441"/>
          </a:xfrm>
          <a:prstGeom prst="rect">
            <a:avLst/>
          </a:prstGeom>
          <a:noFill/>
        </p:spPr>
        <p:txBody>
          <a:bodyPr wrap="square" rtlCol="0">
            <a:spAutoFit/>
          </a:bodyPr>
          <a:lstStyle/>
          <a:p>
            <a:pPr algn="ctr"/>
            <a:r>
              <a:rPr lang="en-US" sz="4400" b="1" dirty="0" smtClean="0"/>
              <a:t>Topography</a:t>
            </a:r>
            <a:endParaRPr lang="en-US" sz="4400" b="1" dirty="0"/>
          </a:p>
        </p:txBody>
      </p:sp>
      <p:sp>
        <p:nvSpPr>
          <p:cNvPr id="12" name="TextBox 11"/>
          <p:cNvSpPr txBox="1"/>
          <p:nvPr/>
        </p:nvSpPr>
        <p:spPr>
          <a:xfrm>
            <a:off x="3593431" y="4402982"/>
            <a:ext cx="3721768" cy="707886"/>
          </a:xfrm>
          <a:prstGeom prst="rect">
            <a:avLst/>
          </a:prstGeom>
          <a:noFill/>
        </p:spPr>
        <p:txBody>
          <a:bodyPr wrap="square" rtlCol="0">
            <a:spAutoFit/>
          </a:bodyPr>
          <a:lstStyle/>
          <a:p>
            <a:pPr algn="ctr"/>
            <a:r>
              <a:rPr lang="en-US" sz="4000" b="1" dirty="0" smtClean="0"/>
              <a:t>Biotic Factors</a:t>
            </a:r>
            <a:endParaRPr lang="en-US" sz="4000" b="1" dirty="0"/>
          </a:p>
        </p:txBody>
      </p:sp>
      <p:sp>
        <p:nvSpPr>
          <p:cNvPr id="13" name="TextBox 12"/>
          <p:cNvSpPr txBox="1"/>
          <p:nvPr/>
        </p:nvSpPr>
        <p:spPr>
          <a:xfrm>
            <a:off x="3593431" y="5636386"/>
            <a:ext cx="3721768" cy="707886"/>
          </a:xfrm>
          <a:prstGeom prst="rect">
            <a:avLst/>
          </a:prstGeom>
          <a:noFill/>
        </p:spPr>
        <p:txBody>
          <a:bodyPr wrap="square" rtlCol="0">
            <a:spAutoFit/>
          </a:bodyPr>
          <a:lstStyle/>
          <a:p>
            <a:pPr algn="ctr"/>
            <a:r>
              <a:rPr lang="en-US" sz="4000" b="1" dirty="0" smtClean="0"/>
              <a:t>Time</a:t>
            </a:r>
            <a:endParaRPr lang="en-US" sz="4000" b="1" dirty="0"/>
          </a:p>
        </p:txBody>
      </p:sp>
      <p:pic>
        <p:nvPicPr>
          <p:cNvPr id="41" name="Picture 40"/>
          <p:cNvPicPr>
            <a:picLocks noChangeAspect="1"/>
          </p:cNvPicPr>
          <p:nvPr/>
        </p:nvPicPr>
        <p:blipFill rotWithShape="1">
          <a:blip r:embed="rId4"/>
          <a:srcRect l="9346" r="4738"/>
          <a:stretch/>
        </p:blipFill>
        <p:spPr>
          <a:xfrm>
            <a:off x="8021052" y="2213864"/>
            <a:ext cx="3989412" cy="26002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48" name="Elbow Connector 47"/>
          <p:cNvCxnSpPr>
            <a:stCxn id="3" idx="2"/>
          </p:cNvCxnSpPr>
          <p:nvPr/>
        </p:nvCxnSpPr>
        <p:spPr>
          <a:xfrm>
            <a:off x="7202904" y="1123837"/>
            <a:ext cx="3031959" cy="977679"/>
          </a:xfrm>
          <a:prstGeom prst="bentConnector3">
            <a:avLst>
              <a:gd name="adj1" fmla="val 99735"/>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50" name="Elbow Connector 49"/>
          <p:cNvCxnSpPr/>
          <p:nvPr/>
        </p:nvCxnSpPr>
        <p:spPr>
          <a:xfrm flipV="1">
            <a:off x="7202904" y="4926510"/>
            <a:ext cx="3031959" cy="1119393"/>
          </a:xfrm>
          <a:prstGeom prst="bentConnector3">
            <a:avLst>
              <a:gd name="adj1" fmla="val 100265"/>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stCxn id="6" idx="2"/>
          </p:cNvCxnSpPr>
          <p:nvPr/>
        </p:nvCxnSpPr>
        <p:spPr>
          <a:xfrm flipV="1">
            <a:off x="7202904" y="2327883"/>
            <a:ext cx="705853" cy="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V="1">
            <a:off x="7186862" y="3627194"/>
            <a:ext cx="705853" cy="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V="1">
            <a:off x="7202904" y="4756925"/>
            <a:ext cx="705853" cy="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37454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46C56-F7F6-43CA-AE83-74A146D78C59}"/>
              </a:ext>
            </a:extLst>
          </p:cNvPr>
          <p:cNvSpPr>
            <a:spLocks noGrp="1"/>
          </p:cNvSpPr>
          <p:nvPr>
            <p:ph type="title"/>
          </p:nvPr>
        </p:nvSpPr>
        <p:spPr/>
        <p:txBody>
          <a:bodyPr>
            <a:normAutofit/>
          </a:bodyPr>
          <a:lstStyle/>
          <a:p>
            <a:pPr algn="ctr"/>
            <a:r>
              <a:rPr lang="en-US" sz="4000" dirty="0" smtClean="0"/>
              <a:t>Soil Classification and Taxonomy</a:t>
            </a:r>
            <a:endParaRPr lang="en-US" sz="4000" dirty="0"/>
          </a:p>
        </p:txBody>
      </p:sp>
      <p:pic>
        <p:nvPicPr>
          <p:cNvPr id="5" name="Content Placeholder 4">
            <a:extLst>
              <a:ext uri="{FF2B5EF4-FFF2-40B4-BE49-F238E27FC236}">
                <a16:creationId xmlns:a16="http://schemas.microsoft.com/office/drawing/2014/main" id="{FA213F9A-0015-4EAA-8BCE-F7E0275A7068}"/>
              </a:ext>
            </a:extLst>
          </p:cNvPr>
          <p:cNvPicPr>
            <a:picLocks noGrp="1" noChangeAspect="1"/>
          </p:cNvPicPr>
          <p:nvPr>
            <p:ph idx="1"/>
          </p:nvPr>
        </p:nvPicPr>
        <p:blipFill>
          <a:blip r:embed="rId3"/>
          <a:stretch>
            <a:fillRect/>
          </a:stretch>
        </p:blipFill>
        <p:spPr>
          <a:xfrm>
            <a:off x="391146" y="6139171"/>
            <a:ext cx="2671028" cy="675284"/>
          </a:xfr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6659" y="0"/>
            <a:ext cx="7422695" cy="4108586"/>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6659" y="1843365"/>
            <a:ext cx="7422695" cy="4130005"/>
          </a:xfrm>
          <a:prstGeom prst="rect">
            <a:avLst/>
          </a:prstGeom>
        </p:spPr>
      </p:pic>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b="22925"/>
          <a:stretch/>
        </p:blipFill>
        <p:spPr>
          <a:xfrm>
            <a:off x="4066659" y="3687398"/>
            <a:ext cx="7422695" cy="3170602"/>
          </a:xfrm>
          <a:prstGeom prst="rect">
            <a:avLst/>
          </a:prstGeom>
        </p:spPr>
      </p:pic>
    </p:spTree>
    <p:extLst>
      <p:ext uri="{BB962C8B-B14F-4D97-AF65-F5344CB8AC3E}">
        <p14:creationId xmlns:p14="http://schemas.microsoft.com/office/powerpoint/2010/main" val="21596359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46C56-F7F6-43CA-AE83-74A146D78C59}"/>
              </a:ext>
            </a:extLst>
          </p:cNvPr>
          <p:cNvSpPr>
            <a:spLocks noGrp="1"/>
          </p:cNvSpPr>
          <p:nvPr>
            <p:ph type="title"/>
          </p:nvPr>
        </p:nvSpPr>
        <p:spPr/>
        <p:txBody>
          <a:bodyPr>
            <a:normAutofit/>
          </a:bodyPr>
          <a:lstStyle/>
          <a:p>
            <a:pPr algn="ctr"/>
            <a:r>
              <a:rPr lang="en-US" sz="4000" dirty="0" smtClean="0"/>
              <a:t>Soil </a:t>
            </a:r>
            <a:r>
              <a:rPr lang="en-US" sz="4000" dirty="0" smtClean="0"/>
              <a:t>Series</a:t>
            </a:r>
            <a:endParaRPr lang="en-US" sz="4000" dirty="0"/>
          </a:p>
        </p:txBody>
      </p:sp>
      <p:pic>
        <p:nvPicPr>
          <p:cNvPr id="5" name="Content Placeholder 4">
            <a:extLst>
              <a:ext uri="{FF2B5EF4-FFF2-40B4-BE49-F238E27FC236}">
                <a16:creationId xmlns:a16="http://schemas.microsoft.com/office/drawing/2014/main" id="{FA213F9A-0015-4EAA-8BCE-F7E0275A7068}"/>
              </a:ext>
            </a:extLst>
          </p:cNvPr>
          <p:cNvPicPr>
            <a:picLocks noGrp="1" noChangeAspect="1"/>
          </p:cNvPicPr>
          <p:nvPr>
            <p:ph idx="1"/>
          </p:nvPr>
        </p:nvPicPr>
        <p:blipFill>
          <a:blip r:embed="rId3"/>
          <a:stretch>
            <a:fillRect/>
          </a:stretch>
        </p:blipFill>
        <p:spPr>
          <a:xfrm>
            <a:off x="391146" y="6139171"/>
            <a:ext cx="2671028" cy="675284"/>
          </a:xfrm>
        </p:spPr>
      </p:pic>
      <p:sp>
        <p:nvSpPr>
          <p:cNvPr id="3" name="TextBox 2"/>
          <p:cNvSpPr txBox="1"/>
          <p:nvPr/>
        </p:nvSpPr>
        <p:spPr>
          <a:xfrm>
            <a:off x="5073456" y="339007"/>
            <a:ext cx="6852746" cy="1569660"/>
          </a:xfrm>
          <a:prstGeom prst="rect">
            <a:avLst/>
          </a:prstGeom>
          <a:noFill/>
        </p:spPr>
        <p:txBody>
          <a:bodyPr wrap="square" rtlCol="0">
            <a:spAutoFit/>
          </a:bodyPr>
          <a:lstStyle/>
          <a:p>
            <a:pPr algn="ctr"/>
            <a:r>
              <a:rPr lang="en-US" sz="4800" b="1" dirty="0" smtClean="0">
                <a:latin typeface="+mj-lt"/>
              </a:rPr>
              <a:t>Indiana’s State Soil is called “Miami”</a:t>
            </a:r>
            <a:endParaRPr lang="en-US" sz="4800" b="1" dirty="0">
              <a:latin typeface="+mj-lt"/>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3551" y="0"/>
            <a:ext cx="1360264" cy="6858000"/>
          </a:xfrm>
          <a:prstGeom prst="rect">
            <a:avLst/>
          </a:prstGeom>
        </p:spPr>
      </p:pic>
      <p:sp>
        <p:nvSpPr>
          <p:cNvPr id="6" name="TextBox 5"/>
          <p:cNvSpPr txBox="1"/>
          <p:nvPr/>
        </p:nvSpPr>
        <p:spPr>
          <a:xfrm>
            <a:off x="5183815" y="4320114"/>
            <a:ext cx="6852746" cy="2554545"/>
          </a:xfrm>
          <a:prstGeom prst="rect">
            <a:avLst/>
          </a:prstGeom>
          <a:noFill/>
        </p:spPr>
        <p:txBody>
          <a:bodyPr wrap="square" rtlCol="0">
            <a:spAutoFit/>
          </a:bodyPr>
          <a:lstStyle/>
          <a:p>
            <a:pPr algn="ctr"/>
            <a:r>
              <a:rPr lang="en-US" sz="3200" dirty="0" smtClean="0">
                <a:latin typeface="+mj-lt"/>
              </a:rPr>
              <a:t>This is a soil profile. </a:t>
            </a:r>
          </a:p>
          <a:p>
            <a:pPr algn="ctr"/>
            <a:endParaRPr lang="en-US" sz="3200" dirty="0" smtClean="0">
              <a:latin typeface="+mj-lt"/>
            </a:endParaRPr>
          </a:p>
          <a:p>
            <a:pPr algn="ctr"/>
            <a:r>
              <a:rPr lang="en-US" sz="3200" dirty="0" smtClean="0">
                <a:latin typeface="+mj-lt"/>
              </a:rPr>
              <a:t>It shows you what the Miami soil looks like if you dug a hole and could see all the horizons, or levels, of the soil.</a:t>
            </a:r>
            <a:endParaRPr lang="en-US" sz="3200" dirty="0">
              <a:latin typeface="+mj-lt"/>
            </a:endParaRPr>
          </a:p>
        </p:txBody>
      </p:sp>
      <p:cxnSp>
        <p:nvCxnSpPr>
          <p:cNvPr id="8" name="Straight Arrow Connector 7"/>
          <p:cNvCxnSpPr/>
          <p:nvPr/>
        </p:nvCxnSpPr>
        <p:spPr>
          <a:xfrm flipH="1" flipV="1">
            <a:off x="5218384" y="3547240"/>
            <a:ext cx="1655379" cy="1024759"/>
          </a:xfrm>
          <a:prstGeom prst="straightConnector1">
            <a:avLst/>
          </a:prstGeom>
          <a:ln w="57150">
            <a:tailEnd type="triangle"/>
          </a:ln>
        </p:spPr>
        <p:style>
          <a:lnRef idx="1">
            <a:schemeClr val="accent4"/>
          </a:lnRef>
          <a:fillRef idx="0">
            <a:schemeClr val="accent4"/>
          </a:fillRef>
          <a:effectRef idx="0">
            <a:schemeClr val="accent4"/>
          </a:effectRef>
          <a:fontRef idx="minor">
            <a:schemeClr val="tx1"/>
          </a:fontRef>
        </p:style>
      </p:cxnSp>
      <p:sp>
        <p:nvSpPr>
          <p:cNvPr id="9" name="TextBox 8"/>
          <p:cNvSpPr txBox="1"/>
          <p:nvPr/>
        </p:nvSpPr>
        <p:spPr>
          <a:xfrm>
            <a:off x="3823551" y="0"/>
            <a:ext cx="1600203" cy="369332"/>
          </a:xfrm>
          <a:prstGeom prst="rect">
            <a:avLst/>
          </a:prstGeom>
          <a:noFill/>
        </p:spPr>
        <p:txBody>
          <a:bodyPr wrap="square" rtlCol="0">
            <a:spAutoFit/>
          </a:bodyPr>
          <a:lstStyle/>
          <a:p>
            <a:r>
              <a:rPr lang="en-US" dirty="0" smtClean="0"/>
              <a:t>Top (surface)</a:t>
            </a:r>
            <a:endParaRPr lang="en-US" dirty="0"/>
          </a:p>
        </p:txBody>
      </p:sp>
      <p:sp>
        <p:nvSpPr>
          <p:cNvPr id="10" name="TextBox 9"/>
          <p:cNvSpPr txBox="1"/>
          <p:nvPr/>
        </p:nvSpPr>
        <p:spPr>
          <a:xfrm>
            <a:off x="3703582" y="6168124"/>
            <a:ext cx="1600203" cy="646331"/>
          </a:xfrm>
          <a:prstGeom prst="rect">
            <a:avLst/>
          </a:prstGeom>
          <a:noFill/>
        </p:spPr>
        <p:txBody>
          <a:bodyPr wrap="square" rtlCol="0">
            <a:spAutoFit/>
          </a:bodyPr>
          <a:lstStyle/>
          <a:p>
            <a:pPr algn="ctr"/>
            <a:r>
              <a:rPr lang="en-US" dirty="0" smtClean="0"/>
              <a:t>Bottom</a:t>
            </a:r>
          </a:p>
          <a:p>
            <a:pPr algn="ctr"/>
            <a:r>
              <a:rPr lang="en-US" dirty="0" smtClean="0"/>
              <a:t>(Subsurface)</a:t>
            </a:r>
            <a:endParaRPr lang="en-US" dirty="0"/>
          </a:p>
        </p:txBody>
      </p:sp>
    </p:spTree>
    <p:extLst>
      <p:ext uri="{BB962C8B-B14F-4D97-AF65-F5344CB8AC3E}">
        <p14:creationId xmlns:p14="http://schemas.microsoft.com/office/powerpoint/2010/main" val="39013567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46C56-F7F6-43CA-AE83-74A146D78C59}"/>
              </a:ext>
            </a:extLst>
          </p:cNvPr>
          <p:cNvSpPr>
            <a:spLocks noGrp="1"/>
          </p:cNvSpPr>
          <p:nvPr>
            <p:ph type="title"/>
          </p:nvPr>
        </p:nvSpPr>
        <p:spPr/>
        <p:txBody>
          <a:bodyPr/>
          <a:lstStyle/>
          <a:p>
            <a:r>
              <a:rPr lang="en-US" dirty="0" smtClean="0"/>
              <a:t>Soil Physical Properties</a:t>
            </a:r>
            <a:endParaRPr lang="en-US" dirty="0"/>
          </a:p>
        </p:txBody>
      </p:sp>
      <p:pic>
        <p:nvPicPr>
          <p:cNvPr id="5" name="Content Placeholder 4">
            <a:extLst>
              <a:ext uri="{FF2B5EF4-FFF2-40B4-BE49-F238E27FC236}">
                <a16:creationId xmlns:a16="http://schemas.microsoft.com/office/drawing/2014/main" id="{FA213F9A-0015-4EAA-8BCE-F7E0275A7068}"/>
              </a:ext>
            </a:extLst>
          </p:cNvPr>
          <p:cNvPicPr>
            <a:picLocks noGrp="1" noChangeAspect="1"/>
          </p:cNvPicPr>
          <p:nvPr>
            <p:ph idx="1"/>
          </p:nvPr>
        </p:nvPicPr>
        <p:blipFill>
          <a:blip r:embed="rId3"/>
          <a:stretch>
            <a:fillRect/>
          </a:stretch>
        </p:blipFill>
        <p:spPr>
          <a:xfrm>
            <a:off x="391146" y="6139171"/>
            <a:ext cx="2671028" cy="675284"/>
          </a:xfrm>
        </p:spPr>
      </p:pic>
      <p:pic>
        <p:nvPicPr>
          <p:cNvPr id="3" name="Picture 2"/>
          <p:cNvPicPr>
            <a:picLocks noChangeAspect="1"/>
          </p:cNvPicPr>
          <p:nvPr/>
        </p:nvPicPr>
        <p:blipFill>
          <a:blip r:embed="rId4"/>
          <a:stretch>
            <a:fillRect/>
          </a:stretch>
        </p:blipFill>
        <p:spPr>
          <a:xfrm>
            <a:off x="3536074" y="142608"/>
            <a:ext cx="5434506" cy="3603314"/>
          </a:xfrm>
          <a:prstGeom prst="rect">
            <a:avLst/>
          </a:prstGeom>
        </p:spPr>
      </p:pic>
      <p:pic>
        <p:nvPicPr>
          <p:cNvPr id="4" name="Picture 3"/>
          <p:cNvPicPr>
            <a:picLocks noChangeAspect="1"/>
          </p:cNvPicPr>
          <p:nvPr/>
        </p:nvPicPr>
        <p:blipFill>
          <a:blip r:embed="rId5"/>
          <a:stretch>
            <a:fillRect/>
          </a:stretch>
        </p:blipFill>
        <p:spPr>
          <a:xfrm>
            <a:off x="8589809" y="3745922"/>
            <a:ext cx="3602191" cy="3068533"/>
          </a:xfrm>
          <a:prstGeom prst="rect">
            <a:avLst/>
          </a:prstGeom>
        </p:spPr>
      </p:pic>
      <p:sp>
        <p:nvSpPr>
          <p:cNvPr id="6" name="TextBox 5"/>
          <p:cNvSpPr txBox="1"/>
          <p:nvPr/>
        </p:nvSpPr>
        <p:spPr>
          <a:xfrm>
            <a:off x="8988973" y="331076"/>
            <a:ext cx="3184634" cy="646331"/>
          </a:xfrm>
          <a:prstGeom prst="rect">
            <a:avLst/>
          </a:prstGeom>
          <a:noFill/>
        </p:spPr>
        <p:txBody>
          <a:bodyPr wrap="square" rtlCol="0">
            <a:spAutoFit/>
          </a:bodyPr>
          <a:lstStyle/>
          <a:p>
            <a:r>
              <a:rPr lang="en-US" dirty="0" smtClean="0"/>
              <a:t>Soil Texture </a:t>
            </a:r>
          </a:p>
          <a:p>
            <a:r>
              <a:rPr lang="en-US" dirty="0" smtClean="0"/>
              <a:t>(the % of sand, silt, and clay)</a:t>
            </a:r>
            <a:endParaRPr lang="en-US" dirty="0"/>
          </a:p>
        </p:txBody>
      </p:sp>
      <p:sp>
        <p:nvSpPr>
          <p:cNvPr id="7" name="TextBox 6"/>
          <p:cNvSpPr txBox="1"/>
          <p:nvPr/>
        </p:nvSpPr>
        <p:spPr>
          <a:xfrm>
            <a:off x="4075260" y="4310692"/>
            <a:ext cx="4356134" cy="1938992"/>
          </a:xfrm>
          <a:prstGeom prst="rect">
            <a:avLst/>
          </a:prstGeom>
          <a:noFill/>
        </p:spPr>
        <p:txBody>
          <a:bodyPr wrap="square" rtlCol="0">
            <a:spAutoFit/>
          </a:bodyPr>
          <a:lstStyle/>
          <a:p>
            <a:pPr algn="r"/>
            <a:r>
              <a:rPr lang="en-US" sz="2400" dirty="0" smtClean="0"/>
              <a:t>Soil physical properties are important because they influence how water and air move through the soil and become available for plants</a:t>
            </a:r>
            <a:endParaRPr lang="en-US" sz="2400" dirty="0"/>
          </a:p>
        </p:txBody>
      </p:sp>
    </p:spTree>
    <p:extLst>
      <p:ext uri="{BB962C8B-B14F-4D97-AF65-F5344CB8AC3E}">
        <p14:creationId xmlns:p14="http://schemas.microsoft.com/office/powerpoint/2010/main" val="17484556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46C56-F7F6-43CA-AE83-74A146D78C59}"/>
              </a:ext>
            </a:extLst>
          </p:cNvPr>
          <p:cNvSpPr>
            <a:spLocks noGrp="1"/>
          </p:cNvSpPr>
          <p:nvPr>
            <p:ph type="title"/>
          </p:nvPr>
        </p:nvSpPr>
        <p:spPr/>
        <p:txBody>
          <a:bodyPr/>
          <a:lstStyle/>
          <a:p>
            <a:r>
              <a:rPr lang="en-US" dirty="0" smtClean="0"/>
              <a:t>Soil Water</a:t>
            </a:r>
            <a:endParaRPr lang="en-US" dirty="0"/>
          </a:p>
        </p:txBody>
      </p:sp>
      <p:pic>
        <p:nvPicPr>
          <p:cNvPr id="5" name="Content Placeholder 4">
            <a:extLst>
              <a:ext uri="{FF2B5EF4-FFF2-40B4-BE49-F238E27FC236}">
                <a16:creationId xmlns:a16="http://schemas.microsoft.com/office/drawing/2014/main" id="{FA213F9A-0015-4EAA-8BCE-F7E0275A7068}"/>
              </a:ext>
            </a:extLst>
          </p:cNvPr>
          <p:cNvPicPr>
            <a:picLocks noGrp="1" noChangeAspect="1"/>
          </p:cNvPicPr>
          <p:nvPr>
            <p:ph idx="1"/>
          </p:nvPr>
        </p:nvPicPr>
        <p:blipFill>
          <a:blip r:embed="rId3"/>
          <a:stretch>
            <a:fillRect/>
          </a:stretch>
        </p:blipFill>
        <p:spPr>
          <a:xfrm>
            <a:off x="391146" y="6139171"/>
            <a:ext cx="2671028" cy="675284"/>
          </a:xfrm>
        </p:spPr>
      </p:pic>
      <p:pic>
        <p:nvPicPr>
          <p:cNvPr id="4" name="Picture 3"/>
          <p:cNvPicPr>
            <a:picLocks noChangeAspect="1"/>
          </p:cNvPicPr>
          <p:nvPr/>
        </p:nvPicPr>
        <p:blipFill>
          <a:blip r:embed="rId4"/>
          <a:stretch>
            <a:fillRect/>
          </a:stretch>
        </p:blipFill>
        <p:spPr>
          <a:xfrm>
            <a:off x="4247493" y="234348"/>
            <a:ext cx="6788369" cy="3502972"/>
          </a:xfrm>
          <a:prstGeom prst="rect">
            <a:avLst/>
          </a:prstGeom>
        </p:spPr>
      </p:pic>
      <p:sp>
        <p:nvSpPr>
          <p:cNvPr id="6" name="TextBox 5"/>
          <p:cNvSpPr txBox="1"/>
          <p:nvPr/>
        </p:nvSpPr>
        <p:spPr>
          <a:xfrm>
            <a:off x="4247493" y="4430110"/>
            <a:ext cx="6788369" cy="1938992"/>
          </a:xfrm>
          <a:prstGeom prst="rect">
            <a:avLst/>
          </a:prstGeom>
          <a:noFill/>
        </p:spPr>
        <p:txBody>
          <a:bodyPr wrap="square" rtlCol="0">
            <a:spAutoFit/>
          </a:bodyPr>
          <a:lstStyle/>
          <a:p>
            <a:r>
              <a:rPr lang="en-US" sz="2800" dirty="0" smtClean="0"/>
              <a:t>Where do plants get their water!?</a:t>
            </a:r>
          </a:p>
          <a:p>
            <a:endParaRPr lang="en-US" sz="2800" dirty="0" smtClean="0"/>
          </a:p>
          <a:p>
            <a:endParaRPr lang="en-US" sz="2800" dirty="0"/>
          </a:p>
          <a:p>
            <a:pPr algn="r"/>
            <a:r>
              <a:rPr lang="en-US" sz="3600" b="1" i="1" u="sng" dirty="0" smtClean="0"/>
              <a:t>From the soil!!</a:t>
            </a:r>
            <a:endParaRPr lang="en-US" sz="3600" b="1" i="1" u="sng" dirty="0"/>
          </a:p>
        </p:txBody>
      </p:sp>
    </p:spTree>
    <p:extLst>
      <p:ext uri="{BB962C8B-B14F-4D97-AF65-F5344CB8AC3E}">
        <p14:creationId xmlns:p14="http://schemas.microsoft.com/office/powerpoint/2010/main" val="31168357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46C56-F7F6-43CA-AE83-74A146D78C59}"/>
              </a:ext>
            </a:extLst>
          </p:cNvPr>
          <p:cNvSpPr>
            <a:spLocks noGrp="1"/>
          </p:cNvSpPr>
          <p:nvPr>
            <p:ph type="title"/>
          </p:nvPr>
        </p:nvSpPr>
        <p:spPr/>
        <p:txBody>
          <a:bodyPr/>
          <a:lstStyle/>
          <a:p>
            <a:r>
              <a:rPr lang="en-US" dirty="0" smtClean="0"/>
              <a:t>Soil Chemistry</a:t>
            </a:r>
            <a:endParaRPr lang="en-US" dirty="0"/>
          </a:p>
        </p:txBody>
      </p:sp>
      <p:pic>
        <p:nvPicPr>
          <p:cNvPr id="5" name="Content Placeholder 4">
            <a:extLst>
              <a:ext uri="{FF2B5EF4-FFF2-40B4-BE49-F238E27FC236}">
                <a16:creationId xmlns:a16="http://schemas.microsoft.com/office/drawing/2014/main" id="{FA213F9A-0015-4EAA-8BCE-F7E0275A7068}"/>
              </a:ext>
            </a:extLst>
          </p:cNvPr>
          <p:cNvPicPr>
            <a:picLocks noGrp="1" noChangeAspect="1"/>
          </p:cNvPicPr>
          <p:nvPr>
            <p:ph idx="1"/>
          </p:nvPr>
        </p:nvPicPr>
        <p:blipFill>
          <a:blip r:embed="rId3"/>
          <a:stretch>
            <a:fillRect/>
          </a:stretch>
        </p:blipFill>
        <p:spPr>
          <a:xfrm>
            <a:off x="391146" y="6139171"/>
            <a:ext cx="2671028" cy="675284"/>
          </a:xfrm>
        </p:spPr>
      </p:pic>
      <p:sp>
        <p:nvSpPr>
          <p:cNvPr id="3" name="TextBox 2"/>
          <p:cNvSpPr txBox="1"/>
          <p:nvPr/>
        </p:nvSpPr>
        <p:spPr>
          <a:xfrm>
            <a:off x="5704490" y="114899"/>
            <a:ext cx="6448097" cy="646331"/>
          </a:xfrm>
          <a:prstGeom prst="rect">
            <a:avLst/>
          </a:prstGeom>
          <a:noFill/>
        </p:spPr>
        <p:txBody>
          <a:bodyPr wrap="square" rtlCol="0">
            <a:spAutoFit/>
          </a:bodyPr>
          <a:lstStyle/>
          <a:p>
            <a:pPr algn="r"/>
            <a:r>
              <a:rPr lang="en-US" i="1" dirty="0" smtClean="0"/>
              <a:t>Soil Chemistry is the complex processes and interactions that happen to the mineral and biological components of the soil.</a:t>
            </a:r>
            <a:endParaRPr lang="en-US" i="1" dirty="0"/>
          </a:p>
        </p:txBody>
      </p:sp>
      <p:sp>
        <p:nvSpPr>
          <p:cNvPr id="4" name="TextBox 3"/>
          <p:cNvSpPr txBox="1"/>
          <p:nvPr/>
        </p:nvSpPr>
        <p:spPr>
          <a:xfrm>
            <a:off x="3452647" y="874271"/>
            <a:ext cx="7078717" cy="523220"/>
          </a:xfrm>
          <a:prstGeom prst="rect">
            <a:avLst/>
          </a:prstGeom>
          <a:noFill/>
        </p:spPr>
        <p:txBody>
          <a:bodyPr wrap="square" rtlCol="0">
            <a:spAutoFit/>
          </a:bodyPr>
          <a:lstStyle/>
          <a:p>
            <a:r>
              <a:rPr lang="en-US" sz="2800" b="1" dirty="0" smtClean="0"/>
              <a:t>The best indicator for soil chemistry is pH!</a:t>
            </a:r>
            <a:endParaRPr lang="en-US" sz="2800" b="1" dirty="0"/>
          </a:p>
        </p:txBody>
      </p:sp>
      <p:pic>
        <p:nvPicPr>
          <p:cNvPr id="6" name="Picture 5"/>
          <p:cNvPicPr>
            <a:picLocks noChangeAspect="1"/>
          </p:cNvPicPr>
          <p:nvPr/>
        </p:nvPicPr>
        <p:blipFill>
          <a:blip r:embed="rId4"/>
          <a:stretch>
            <a:fillRect/>
          </a:stretch>
        </p:blipFill>
        <p:spPr>
          <a:xfrm>
            <a:off x="3723290" y="1397491"/>
            <a:ext cx="5205248" cy="5205248"/>
          </a:xfrm>
          <a:prstGeom prst="rect">
            <a:avLst/>
          </a:prstGeom>
        </p:spPr>
      </p:pic>
      <p:sp>
        <p:nvSpPr>
          <p:cNvPr id="7" name="TextBox 6"/>
          <p:cNvSpPr txBox="1"/>
          <p:nvPr/>
        </p:nvSpPr>
        <p:spPr>
          <a:xfrm>
            <a:off x="9088822" y="2880041"/>
            <a:ext cx="2567153" cy="2246769"/>
          </a:xfrm>
          <a:prstGeom prst="rect">
            <a:avLst/>
          </a:prstGeom>
          <a:noFill/>
        </p:spPr>
        <p:txBody>
          <a:bodyPr wrap="square" rtlCol="0">
            <a:spAutoFit/>
          </a:bodyPr>
          <a:lstStyle/>
          <a:p>
            <a:pPr algn="ctr"/>
            <a:r>
              <a:rPr lang="en-US" sz="2800" dirty="0" smtClean="0"/>
              <a:t>If the pH is </a:t>
            </a:r>
          </a:p>
          <a:p>
            <a:pPr algn="ctr"/>
            <a:r>
              <a:rPr lang="en-US" sz="2800" dirty="0" smtClean="0"/>
              <a:t>“just right” nutrients that plants need are plentiful</a:t>
            </a:r>
            <a:endParaRPr lang="en-US" sz="2800" dirty="0"/>
          </a:p>
        </p:txBody>
      </p:sp>
    </p:spTree>
    <p:extLst>
      <p:ext uri="{BB962C8B-B14F-4D97-AF65-F5344CB8AC3E}">
        <p14:creationId xmlns:p14="http://schemas.microsoft.com/office/powerpoint/2010/main" val="6204103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46C56-F7F6-43CA-AE83-74A146D78C59}"/>
              </a:ext>
            </a:extLst>
          </p:cNvPr>
          <p:cNvSpPr>
            <a:spLocks noGrp="1"/>
          </p:cNvSpPr>
          <p:nvPr>
            <p:ph type="title"/>
          </p:nvPr>
        </p:nvSpPr>
        <p:spPr/>
        <p:txBody>
          <a:bodyPr/>
          <a:lstStyle/>
          <a:p>
            <a:r>
              <a:rPr lang="en-US" dirty="0" smtClean="0"/>
              <a:t>Soil Biology</a:t>
            </a:r>
            <a:endParaRPr lang="en-US" dirty="0"/>
          </a:p>
        </p:txBody>
      </p:sp>
      <p:pic>
        <p:nvPicPr>
          <p:cNvPr id="5" name="Content Placeholder 4">
            <a:extLst>
              <a:ext uri="{FF2B5EF4-FFF2-40B4-BE49-F238E27FC236}">
                <a16:creationId xmlns:a16="http://schemas.microsoft.com/office/drawing/2014/main" id="{FA213F9A-0015-4EAA-8BCE-F7E0275A7068}"/>
              </a:ext>
            </a:extLst>
          </p:cNvPr>
          <p:cNvPicPr>
            <a:picLocks noGrp="1" noChangeAspect="1"/>
          </p:cNvPicPr>
          <p:nvPr>
            <p:ph idx="1"/>
          </p:nvPr>
        </p:nvPicPr>
        <p:blipFill>
          <a:blip r:embed="rId3"/>
          <a:stretch>
            <a:fillRect/>
          </a:stretch>
        </p:blipFill>
        <p:spPr>
          <a:xfrm>
            <a:off x="391146" y="6139171"/>
            <a:ext cx="2671028" cy="675284"/>
          </a:xfrm>
        </p:spPr>
      </p:pic>
      <p:pic>
        <p:nvPicPr>
          <p:cNvPr id="3" name="Picture 2"/>
          <p:cNvPicPr>
            <a:picLocks noChangeAspect="1"/>
          </p:cNvPicPr>
          <p:nvPr/>
        </p:nvPicPr>
        <p:blipFill>
          <a:blip r:embed="rId4"/>
          <a:stretch>
            <a:fillRect/>
          </a:stretch>
        </p:blipFill>
        <p:spPr>
          <a:xfrm>
            <a:off x="3518876" y="204188"/>
            <a:ext cx="8228759" cy="6300926"/>
          </a:xfrm>
          <a:prstGeom prst="rect">
            <a:avLst/>
          </a:prstGeom>
        </p:spPr>
      </p:pic>
    </p:spTree>
    <p:extLst>
      <p:ext uri="{BB962C8B-B14F-4D97-AF65-F5344CB8AC3E}">
        <p14:creationId xmlns:p14="http://schemas.microsoft.com/office/powerpoint/2010/main" val="3215274173"/>
      </p:ext>
    </p:extLst>
  </p:cSld>
  <p:clrMapOvr>
    <a:masterClrMapping/>
  </p:clrMapOvr>
  <p:timing>
    <p:tnLst>
      <p:par>
        <p:cTn id="1" dur="indefinite" restart="never" nodeType="tmRoot"/>
      </p:par>
    </p:tnLst>
  </p:timing>
</p:sld>
</file>

<file path=ppt/theme/theme1.xml><?xml version="1.0" encoding="utf-8"?>
<a:theme xmlns:a="http://schemas.openxmlformats.org/drawingml/2006/main" name="Frame">
  <a:themeElements>
    <a:clrScheme name="Logo">
      <a:dk1>
        <a:sysClr val="windowText" lastClr="000000"/>
      </a:dk1>
      <a:lt1>
        <a:sysClr val="window" lastClr="FFFFFF"/>
      </a:lt1>
      <a:dk2>
        <a:srgbClr val="4A3F38"/>
      </a:dk2>
      <a:lt2>
        <a:srgbClr val="F2F2F2"/>
      </a:lt2>
      <a:accent1>
        <a:srgbClr val="BFBFBF"/>
      </a:accent1>
      <a:accent2>
        <a:srgbClr val="D0ECED"/>
      </a:accent2>
      <a:accent3>
        <a:srgbClr val="8CC540"/>
      </a:accent3>
      <a:accent4>
        <a:srgbClr val="46B3CE"/>
      </a:accent4>
      <a:accent5>
        <a:srgbClr val="138CA4"/>
      </a:accent5>
      <a:accent6>
        <a:srgbClr val="A36026"/>
      </a:accent6>
      <a:hlink>
        <a:srgbClr val="46B3CE"/>
      </a:hlink>
      <a:folHlink>
        <a:srgbClr val="D0ECED"/>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9935E573-C197-41A8-BCA1-5D5F62C560B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468</TotalTime>
  <Words>2102</Words>
  <Application>Microsoft Office PowerPoint</Application>
  <PresentationFormat>Widescreen</PresentationFormat>
  <Paragraphs>196</Paragraphs>
  <Slides>14</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Calibri</vt:lpstr>
      <vt:lpstr>Corbel</vt:lpstr>
      <vt:lpstr>Wingdings 2</vt:lpstr>
      <vt:lpstr>Frame</vt:lpstr>
      <vt:lpstr>Intro to Soils</vt:lpstr>
      <vt:lpstr>The 6 Functions of Soils</vt:lpstr>
      <vt:lpstr>The 5 Soil Forming Factors</vt:lpstr>
      <vt:lpstr>Soil Classification and Taxonomy</vt:lpstr>
      <vt:lpstr>Soil Series</vt:lpstr>
      <vt:lpstr>Soil Physical Properties</vt:lpstr>
      <vt:lpstr>Soil Water</vt:lpstr>
      <vt:lpstr>Soil Chemistry</vt:lpstr>
      <vt:lpstr>Soil Biology</vt:lpstr>
      <vt:lpstr>Soil Nutrients</vt:lpstr>
      <vt:lpstr>Soil Health</vt:lpstr>
      <vt:lpstr>PowerPoint Presentation</vt:lpstr>
      <vt:lpstr>Supporting Information, Resources, and Classroom Activities</vt:lpstr>
      <vt:lpstr>Still want to know more?  Contact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Beehler, Jordan - NRCS, Goshen, IN</dc:creator>
  <cp:lastModifiedBy>Jordan Beehler</cp:lastModifiedBy>
  <cp:revision>42</cp:revision>
  <dcterms:created xsi:type="dcterms:W3CDTF">2018-11-26T14:34:03Z</dcterms:created>
  <dcterms:modified xsi:type="dcterms:W3CDTF">2019-03-28T16:54:16Z</dcterms:modified>
</cp:coreProperties>
</file>