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1"/>
  </p:notesMasterIdLst>
  <p:sldIdLst>
    <p:sldId id="256" r:id="rId2"/>
    <p:sldId id="258" r:id="rId3"/>
    <p:sldId id="273" r:id="rId4"/>
    <p:sldId id="266" r:id="rId5"/>
    <p:sldId id="268" r:id="rId6"/>
    <p:sldId id="269" r:id="rId7"/>
    <p:sldId id="270" r:id="rId8"/>
    <p:sldId id="271" r:id="rId9"/>
    <p:sldId id="272" r:id="rId10"/>
    <p:sldId id="267" r:id="rId11"/>
    <p:sldId id="259" r:id="rId12"/>
    <p:sldId id="260" r:id="rId13"/>
    <p:sldId id="261" r:id="rId14"/>
    <p:sldId id="262" r:id="rId15"/>
    <p:sldId id="263" r:id="rId16"/>
    <p:sldId id="264"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5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54060" autoAdjust="0"/>
  </p:normalViewPr>
  <p:slideViewPr>
    <p:cSldViewPr snapToGrid="0">
      <p:cViewPr varScale="1">
        <p:scale>
          <a:sx n="46" d="100"/>
          <a:sy n="46" d="100"/>
        </p:scale>
        <p:origin x="60" y="408"/>
      </p:cViewPr>
      <p:guideLst/>
    </p:cSldViewPr>
  </p:slideViewPr>
  <p:outlineViewPr>
    <p:cViewPr>
      <p:scale>
        <a:sx n="33" d="100"/>
        <a:sy n="33" d="100"/>
      </p:scale>
      <p:origin x="0" y="-96"/>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B610C-35BD-4AB9-819F-B414A0C94676}"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65472-D444-4DC2-8A7B-60555669CD4D}" type="slidenum">
              <a:rPr lang="en-US" smtClean="0"/>
              <a:t>‹#›</a:t>
            </a:fld>
            <a:endParaRPr lang="en-US"/>
          </a:p>
        </p:txBody>
      </p:sp>
    </p:spTree>
    <p:extLst>
      <p:ext uri="{BB962C8B-B14F-4D97-AF65-F5344CB8AC3E}">
        <p14:creationId xmlns:p14="http://schemas.microsoft.com/office/powerpoint/2010/main" val="2718238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Recommended that</a:t>
            </a:r>
            <a:r>
              <a:rPr lang="en-US" baseline="0" dirty="0" smtClean="0"/>
              <a:t> you review </a:t>
            </a:r>
            <a:r>
              <a:rPr lang="en-US" baseline="0" dirty="0" err="1" smtClean="0"/>
              <a:t>Stormwater</a:t>
            </a:r>
            <a:r>
              <a:rPr lang="en-US" baseline="0" dirty="0" smtClean="0"/>
              <a:t> Basics </a:t>
            </a:r>
            <a:r>
              <a:rPr lang="en-US" baseline="0" dirty="0" err="1" smtClean="0"/>
              <a:t>powerpoint</a:t>
            </a:r>
            <a:r>
              <a:rPr lang="en-US" baseline="0" dirty="0" smtClean="0"/>
              <a:t> first</a:t>
            </a:r>
            <a:endParaRPr lang="en-US" dirty="0"/>
          </a:p>
        </p:txBody>
      </p:sp>
      <p:sp>
        <p:nvSpPr>
          <p:cNvPr id="4" name="Slide Number Placeholder 3"/>
          <p:cNvSpPr>
            <a:spLocks noGrp="1"/>
          </p:cNvSpPr>
          <p:nvPr>
            <p:ph type="sldNum" sz="quarter" idx="10"/>
          </p:nvPr>
        </p:nvSpPr>
        <p:spPr/>
        <p:txBody>
          <a:bodyPr/>
          <a:lstStyle/>
          <a:p>
            <a:fld id="{3D265472-D444-4DC2-8A7B-60555669CD4D}" type="slidenum">
              <a:rPr lang="en-US" smtClean="0"/>
              <a:t>1</a:t>
            </a:fld>
            <a:endParaRPr lang="en-US"/>
          </a:p>
        </p:txBody>
      </p:sp>
    </p:spTree>
    <p:extLst>
      <p:ext uri="{BB962C8B-B14F-4D97-AF65-F5344CB8AC3E}">
        <p14:creationId xmlns:p14="http://schemas.microsoft.com/office/powerpoint/2010/main" val="276924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https://www.epa.gov/npdes/npdes-stormwater-program</a:t>
            </a:r>
          </a:p>
          <a:p>
            <a:endParaRPr lang="en-US" dirty="0" smtClean="0"/>
          </a:p>
          <a:p>
            <a:r>
              <a:rPr lang="en-US" dirty="0" smtClean="0"/>
              <a:t>https://goshenindiana.org/stormwater-management</a:t>
            </a:r>
            <a:endParaRPr lang="en-US" dirty="0"/>
          </a:p>
        </p:txBody>
      </p:sp>
      <p:sp>
        <p:nvSpPr>
          <p:cNvPr id="4" name="Slide Number Placeholder 3"/>
          <p:cNvSpPr>
            <a:spLocks noGrp="1"/>
          </p:cNvSpPr>
          <p:nvPr>
            <p:ph type="sldNum" sz="quarter" idx="10"/>
          </p:nvPr>
        </p:nvSpPr>
        <p:spPr/>
        <p:txBody>
          <a:bodyPr/>
          <a:lstStyle/>
          <a:p>
            <a:fld id="{3D265472-D444-4DC2-8A7B-60555669CD4D}" type="slidenum">
              <a:rPr lang="en-US" smtClean="0"/>
              <a:t>3</a:t>
            </a:fld>
            <a:endParaRPr lang="en-US"/>
          </a:p>
        </p:txBody>
      </p:sp>
    </p:spTree>
    <p:extLst>
      <p:ext uri="{BB962C8B-B14F-4D97-AF65-F5344CB8AC3E}">
        <p14:creationId xmlns:p14="http://schemas.microsoft.com/office/powerpoint/2010/main" val="3886297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http://extension.udel.edu/factsheets/permeable-vs-impermeable-surfaces/</a:t>
            </a:r>
            <a:endParaRPr lang="en-US" dirty="0"/>
          </a:p>
        </p:txBody>
      </p:sp>
      <p:sp>
        <p:nvSpPr>
          <p:cNvPr id="4" name="Slide Number Placeholder 3"/>
          <p:cNvSpPr>
            <a:spLocks noGrp="1"/>
          </p:cNvSpPr>
          <p:nvPr>
            <p:ph type="sldNum" sz="quarter" idx="10"/>
          </p:nvPr>
        </p:nvSpPr>
        <p:spPr/>
        <p:txBody>
          <a:bodyPr/>
          <a:lstStyle/>
          <a:p>
            <a:fld id="{3D265472-D444-4DC2-8A7B-60555669CD4D}" type="slidenum">
              <a:rPr lang="en-US" smtClean="0"/>
              <a:t>4</a:t>
            </a:fld>
            <a:endParaRPr lang="en-US"/>
          </a:p>
        </p:txBody>
      </p:sp>
    </p:spTree>
    <p:extLst>
      <p:ext uri="{BB962C8B-B14F-4D97-AF65-F5344CB8AC3E}">
        <p14:creationId xmlns:p14="http://schemas.microsoft.com/office/powerpoint/2010/main" val="368946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http://indiana.clearchoicescleanwater.org/</a:t>
            </a:r>
            <a:endParaRPr lang="en-US" dirty="0"/>
          </a:p>
        </p:txBody>
      </p:sp>
      <p:sp>
        <p:nvSpPr>
          <p:cNvPr id="4" name="Slide Number Placeholder 3"/>
          <p:cNvSpPr>
            <a:spLocks noGrp="1"/>
          </p:cNvSpPr>
          <p:nvPr>
            <p:ph type="sldNum" sz="quarter" idx="10"/>
          </p:nvPr>
        </p:nvSpPr>
        <p:spPr/>
        <p:txBody>
          <a:bodyPr/>
          <a:lstStyle/>
          <a:p>
            <a:fld id="{3D265472-D444-4DC2-8A7B-60555669CD4D}" type="slidenum">
              <a:rPr lang="en-US" smtClean="0"/>
              <a:t>6</a:t>
            </a:fld>
            <a:endParaRPr lang="en-US"/>
          </a:p>
        </p:txBody>
      </p:sp>
    </p:spTree>
    <p:extLst>
      <p:ext uri="{BB962C8B-B14F-4D97-AF65-F5344CB8AC3E}">
        <p14:creationId xmlns:p14="http://schemas.microsoft.com/office/powerpoint/2010/main" val="196701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heard of Low Impact</a:t>
            </a:r>
            <a:r>
              <a:rPr lang="en-US" baseline="0" dirty="0" smtClean="0"/>
              <a:t> Design (LID)?</a:t>
            </a:r>
          </a:p>
          <a:p>
            <a:endParaRPr lang="en-US" baseline="0" dirty="0" smtClean="0"/>
          </a:p>
          <a:p>
            <a:r>
              <a:rPr lang="en-US" dirty="0" smtClean="0"/>
              <a:t>Low Impact Development (LID) is an ecologically-based </a:t>
            </a:r>
            <a:r>
              <a:rPr lang="en-US" dirty="0" err="1" smtClean="0"/>
              <a:t>stormwater</a:t>
            </a:r>
            <a:r>
              <a:rPr lang="en-US" dirty="0" smtClean="0"/>
              <a:t> management approach favoring soft engineering to manage rainfall on site through a vegetated treatment network. The goal of LID is to sustain a site’s pre-development hydrologic regime by using techniques that infiltrate, filter, store, and evaporate </a:t>
            </a:r>
            <a:r>
              <a:rPr lang="en-US" dirty="0" err="1" smtClean="0"/>
              <a:t>stormwater</a:t>
            </a:r>
            <a:r>
              <a:rPr lang="en-US" dirty="0" smtClean="0"/>
              <a:t> runoff close to its source. Contrary to conventional “</a:t>
            </a:r>
            <a:r>
              <a:rPr lang="en-US" dirty="0" err="1" smtClean="0"/>
              <a:t>pipeand</a:t>
            </a:r>
            <a:r>
              <a:rPr lang="en-US" dirty="0" smtClean="0"/>
              <a:t>-pond” conveyance infrastructure that channels runoff elsewhere through pipes, catchment basins, and curbs and gutters, LID remediates polluted runoff through a network of distributed treatment landscapes.</a:t>
            </a:r>
          </a:p>
          <a:p>
            <a:endParaRPr lang="en-US" baseline="0" dirty="0" smtClean="0"/>
          </a:p>
          <a:p>
            <a:r>
              <a:rPr lang="en-US" dirty="0" smtClean="0"/>
              <a:t>http://www.bwdh2o.org/wp-content/uploads/2012/03/Low_Impact_Development_Manual-2010.pdf</a:t>
            </a:r>
          </a:p>
        </p:txBody>
      </p:sp>
      <p:sp>
        <p:nvSpPr>
          <p:cNvPr id="4" name="Slide Number Placeholder 3"/>
          <p:cNvSpPr>
            <a:spLocks noGrp="1"/>
          </p:cNvSpPr>
          <p:nvPr>
            <p:ph type="sldNum" sz="quarter" idx="10"/>
          </p:nvPr>
        </p:nvSpPr>
        <p:spPr/>
        <p:txBody>
          <a:bodyPr/>
          <a:lstStyle/>
          <a:p>
            <a:fld id="{3D265472-D444-4DC2-8A7B-60555669CD4D}" type="slidenum">
              <a:rPr lang="en-US" smtClean="0"/>
              <a:t>9</a:t>
            </a:fld>
            <a:endParaRPr lang="en-US"/>
          </a:p>
        </p:txBody>
      </p:sp>
    </p:spTree>
    <p:extLst>
      <p:ext uri="{BB962C8B-B14F-4D97-AF65-F5344CB8AC3E}">
        <p14:creationId xmlns:p14="http://schemas.microsoft.com/office/powerpoint/2010/main" val="45780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https://actreesnews.org/featured/urban-trees-can-save-lives-by-reducing-air-pollution-and-temperature/</a:t>
            </a:r>
          </a:p>
          <a:p>
            <a:endParaRPr lang="en-US" dirty="0"/>
          </a:p>
        </p:txBody>
      </p:sp>
      <p:sp>
        <p:nvSpPr>
          <p:cNvPr id="4" name="Slide Number Placeholder 3"/>
          <p:cNvSpPr>
            <a:spLocks noGrp="1"/>
          </p:cNvSpPr>
          <p:nvPr>
            <p:ph type="sldNum" sz="quarter" idx="10"/>
          </p:nvPr>
        </p:nvSpPr>
        <p:spPr/>
        <p:txBody>
          <a:bodyPr/>
          <a:lstStyle/>
          <a:p>
            <a:fld id="{3D265472-D444-4DC2-8A7B-60555669CD4D}" type="slidenum">
              <a:rPr lang="en-US" smtClean="0"/>
              <a:t>11</a:t>
            </a:fld>
            <a:endParaRPr lang="en-US"/>
          </a:p>
        </p:txBody>
      </p:sp>
    </p:spTree>
    <p:extLst>
      <p:ext uri="{BB962C8B-B14F-4D97-AF65-F5344CB8AC3E}">
        <p14:creationId xmlns:p14="http://schemas.microsoft.com/office/powerpoint/2010/main" val="2493802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https://www.fs.fed.us/psw/publications/mcpherson/psw_2016_mcpherson001_livesley.pdf</a:t>
            </a:r>
            <a:endParaRPr lang="en-US" dirty="0"/>
          </a:p>
        </p:txBody>
      </p:sp>
      <p:sp>
        <p:nvSpPr>
          <p:cNvPr id="4" name="Slide Number Placeholder 3"/>
          <p:cNvSpPr>
            <a:spLocks noGrp="1"/>
          </p:cNvSpPr>
          <p:nvPr>
            <p:ph type="sldNum" sz="quarter" idx="10"/>
          </p:nvPr>
        </p:nvSpPr>
        <p:spPr/>
        <p:txBody>
          <a:bodyPr/>
          <a:lstStyle/>
          <a:p>
            <a:fld id="{3D265472-D444-4DC2-8A7B-60555669CD4D}" type="slidenum">
              <a:rPr lang="en-US" smtClean="0"/>
              <a:t>12</a:t>
            </a:fld>
            <a:endParaRPr lang="en-US"/>
          </a:p>
        </p:txBody>
      </p:sp>
    </p:spTree>
    <p:extLst>
      <p:ext uri="{BB962C8B-B14F-4D97-AF65-F5344CB8AC3E}">
        <p14:creationId xmlns:p14="http://schemas.microsoft.com/office/powerpoint/2010/main" val="3257980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 checked as of </a:t>
            </a:r>
            <a:r>
              <a:rPr lang="en-US" dirty="0" smtClean="0"/>
              <a:t>3/25/2019</a:t>
            </a:r>
            <a:endParaRPr lang="en-US" dirty="0"/>
          </a:p>
        </p:txBody>
      </p:sp>
      <p:sp>
        <p:nvSpPr>
          <p:cNvPr id="4" name="Slide Number Placeholder 3"/>
          <p:cNvSpPr>
            <a:spLocks noGrp="1"/>
          </p:cNvSpPr>
          <p:nvPr>
            <p:ph type="sldNum" sz="quarter" idx="10"/>
          </p:nvPr>
        </p:nvSpPr>
        <p:spPr/>
        <p:txBody>
          <a:bodyPr/>
          <a:lstStyle/>
          <a:p>
            <a:fld id="{110A2BB6-3606-467E-B7BE-36CFD271484C}" type="slidenum">
              <a:rPr lang="en-US" smtClean="0"/>
              <a:t>18</a:t>
            </a:fld>
            <a:endParaRPr lang="en-US"/>
          </a:p>
        </p:txBody>
      </p:sp>
    </p:spTree>
    <p:extLst>
      <p:ext uri="{BB962C8B-B14F-4D97-AF65-F5344CB8AC3E}">
        <p14:creationId xmlns:p14="http://schemas.microsoft.com/office/powerpoint/2010/main" val="316231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A2BB6-3606-467E-B7BE-36CFD271484C}" type="slidenum">
              <a:rPr lang="en-US" smtClean="0"/>
              <a:t>19</a:t>
            </a:fld>
            <a:endParaRPr lang="en-US"/>
          </a:p>
        </p:txBody>
      </p:sp>
    </p:spTree>
    <p:extLst>
      <p:ext uri="{BB962C8B-B14F-4D97-AF65-F5344CB8AC3E}">
        <p14:creationId xmlns:p14="http://schemas.microsoft.com/office/powerpoint/2010/main" val="403010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3/25/2019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3/25/2019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3/25/2019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3/25/2019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3/25/2019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3/25/2019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1nHLOrdtw0o"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HrCwHYDvhk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f9vQWwwpgCQ"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X0VOFWv20JU"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epa.gov/npdes/national-menu-best-management-practices-bmps-stormwater#edu" TargetMode="External"/><Relationship Id="rId5" Type="http://schemas.openxmlformats.org/officeDocument/2006/relationships/hyperlink" Target="https://serc.carleton.edu/integrate/teaching_materials/ecosystem_water/unit2.2.html" TargetMode="External"/><Relationship Id="rId4" Type="http://schemas.openxmlformats.org/officeDocument/2006/relationships/hyperlink" Target="https://web.uri.edu/riss/files/Envir_lesson_teacher.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EA3-9474-452E-902B-BE17BBBED1E0}"/>
              </a:ext>
            </a:extLst>
          </p:cNvPr>
          <p:cNvSpPr>
            <a:spLocks noGrp="1"/>
          </p:cNvSpPr>
          <p:nvPr>
            <p:ph type="ctrTitle"/>
          </p:nvPr>
        </p:nvSpPr>
        <p:spPr/>
        <p:txBody>
          <a:bodyPr>
            <a:normAutofit/>
          </a:bodyPr>
          <a:lstStyle/>
          <a:p>
            <a:r>
              <a:rPr lang="en-US" b="1" dirty="0" smtClean="0">
                <a:solidFill>
                  <a:schemeClr val="accent5"/>
                </a:solidFill>
              </a:rPr>
              <a:t>Reducing </a:t>
            </a:r>
            <a:r>
              <a:rPr lang="en-US" b="1" dirty="0" err="1" smtClean="0">
                <a:solidFill>
                  <a:schemeClr val="accent5"/>
                </a:solidFill>
              </a:rPr>
              <a:t>Stormwater</a:t>
            </a:r>
            <a:r>
              <a:rPr lang="en-US" b="1" dirty="0" smtClean="0">
                <a:solidFill>
                  <a:schemeClr val="accent5"/>
                </a:solidFill>
              </a:rPr>
              <a:t> with Trees and </a:t>
            </a:r>
            <a:br>
              <a:rPr lang="en-US" b="1" dirty="0" smtClean="0">
                <a:solidFill>
                  <a:schemeClr val="accent5"/>
                </a:solidFill>
              </a:rPr>
            </a:br>
            <a:r>
              <a:rPr lang="en-US" b="1" dirty="0" smtClean="0">
                <a:solidFill>
                  <a:schemeClr val="accent5"/>
                </a:solidFill>
              </a:rPr>
              <a:t>Native Plants</a:t>
            </a:r>
            <a:endParaRPr lang="en-US" b="1" dirty="0">
              <a:solidFill>
                <a:schemeClr val="accent5"/>
              </a:solidFill>
            </a:endParaRPr>
          </a:p>
        </p:txBody>
      </p:sp>
      <p:sp>
        <p:nvSpPr>
          <p:cNvPr id="3" name="Subtitle 2">
            <a:extLst>
              <a:ext uri="{FF2B5EF4-FFF2-40B4-BE49-F238E27FC236}">
                <a16:creationId xmlns:a16="http://schemas.microsoft.com/office/drawing/2014/main" id="{1CAE1A9D-7A7F-474A-AFA2-BB84C1C3900E}"/>
              </a:ext>
            </a:extLst>
          </p:cNvPr>
          <p:cNvSpPr>
            <a:spLocks noGrp="1"/>
          </p:cNvSpPr>
          <p:nvPr>
            <p:ph type="subTitle" idx="1"/>
          </p:nvPr>
        </p:nvSpPr>
        <p:spPr/>
        <p:txBody>
          <a:bodyPr>
            <a:normAutofit/>
          </a:bodyPr>
          <a:lstStyle/>
          <a:p>
            <a:r>
              <a:rPr lang="en-US" sz="3200" b="1" dirty="0" smtClean="0"/>
              <a:t>In Urban Areas</a:t>
            </a:r>
            <a:endParaRPr lang="en-US" sz="3200" b="1" dirty="0"/>
          </a:p>
        </p:txBody>
      </p:sp>
      <p:pic>
        <p:nvPicPr>
          <p:cNvPr id="5" name="Picture 4">
            <a:extLst>
              <a:ext uri="{FF2B5EF4-FFF2-40B4-BE49-F238E27FC236}">
                <a16:creationId xmlns:a16="http://schemas.microsoft.com/office/drawing/2014/main" id="{C50C6913-CC8C-41CE-8A2D-1F7DAF9515A0}"/>
              </a:ext>
            </a:extLst>
          </p:cNvPr>
          <p:cNvPicPr>
            <a:picLocks noChangeAspect="1"/>
          </p:cNvPicPr>
          <p:nvPr/>
        </p:nvPicPr>
        <p:blipFill>
          <a:blip r:embed="rId3"/>
          <a:stretch>
            <a:fillRect/>
          </a:stretch>
        </p:blipFill>
        <p:spPr>
          <a:xfrm>
            <a:off x="9396054" y="1963616"/>
            <a:ext cx="2703582" cy="2706630"/>
          </a:xfrm>
          <a:prstGeom prst="rect">
            <a:avLst/>
          </a:prstGeom>
        </p:spPr>
      </p:pic>
      <p:sp>
        <p:nvSpPr>
          <p:cNvPr id="6" name="TextBox 5">
            <a:extLst>
              <a:ext uri="{FF2B5EF4-FFF2-40B4-BE49-F238E27FC236}">
                <a16:creationId xmlns:a16="http://schemas.microsoft.com/office/drawing/2014/main" id="{746C6929-E74D-4465-A166-3728308176AE}"/>
              </a:ext>
            </a:extLst>
          </p:cNvPr>
          <p:cNvSpPr txBox="1"/>
          <p:nvPr/>
        </p:nvSpPr>
        <p:spPr>
          <a:xfrm>
            <a:off x="7994826" y="6296089"/>
            <a:ext cx="4104810" cy="430887"/>
          </a:xfrm>
          <a:prstGeom prst="rect">
            <a:avLst/>
          </a:prstGeom>
          <a:noFill/>
        </p:spPr>
        <p:txBody>
          <a:bodyPr wrap="square" rtlCol="0">
            <a:spAutoFit/>
          </a:bodyPr>
          <a:lstStyle/>
          <a:p>
            <a:pPr algn="r"/>
            <a:r>
              <a:rPr lang="en-US" sz="1100" dirty="0"/>
              <a:t>Updated </a:t>
            </a:r>
            <a:r>
              <a:rPr lang="en-US" sz="1100" dirty="0" smtClean="0"/>
              <a:t>3/2019 </a:t>
            </a:r>
          </a:p>
          <a:p>
            <a:pPr algn="r"/>
            <a:r>
              <a:rPr lang="en-US" sz="1100" dirty="0" smtClean="0"/>
              <a:t>Based on  City of Franklin, IN Storm Water Education Program</a:t>
            </a:r>
            <a:endParaRPr lang="en-US" sz="1100" dirty="0"/>
          </a:p>
        </p:txBody>
      </p:sp>
    </p:spTree>
    <p:extLst>
      <p:ext uri="{BB962C8B-B14F-4D97-AF65-F5344CB8AC3E}">
        <p14:creationId xmlns:p14="http://schemas.microsoft.com/office/powerpoint/2010/main" val="3790233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arking lo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592" y="633996"/>
            <a:ext cx="4176157" cy="5580864"/>
          </a:xfrm>
          <a:prstGeom prst="rect">
            <a:avLst/>
          </a:prstGeom>
        </p:spPr>
      </p:pic>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pPr algn="ctr"/>
            <a:r>
              <a:rPr lang="en-US" sz="4400" b="1" dirty="0" smtClean="0"/>
              <a:t>Benefits of Trees</a:t>
            </a:r>
            <a:r>
              <a:rPr lang="en-US" b="1" dirty="0" smtClean="0"/>
              <a:t/>
            </a:r>
            <a:br>
              <a:rPr lang="en-US" b="1" dirty="0" smtClean="0"/>
            </a:br>
            <a:r>
              <a:rPr lang="en-US" b="1" dirty="0"/>
              <a:t/>
            </a:r>
            <a:br>
              <a:rPr lang="en-US" b="1" dirty="0"/>
            </a:br>
            <a:r>
              <a:rPr lang="en-US" sz="3200" b="1" dirty="0" smtClean="0">
                <a:solidFill>
                  <a:schemeClr val="accent5"/>
                </a:solidFill>
              </a:rPr>
              <a:t>Reduction of Urban “Heat Island” Effect</a:t>
            </a:r>
            <a:endParaRPr lang="en-US" sz="3200" b="1" dirty="0">
              <a:solidFill>
                <a:schemeClr val="accent5"/>
              </a:solidFill>
            </a:endParaRP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4" name="TextBox 3"/>
          <p:cNvSpPr txBox="1"/>
          <p:nvPr/>
        </p:nvSpPr>
        <p:spPr>
          <a:xfrm>
            <a:off x="3110755" y="4351458"/>
            <a:ext cx="4375552" cy="1200329"/>
          </a:xfrm>
          <a:prstGeom prst="rect">
            <a:avLst/>
          </a:prstGeom>
          <a:noFill/>
        </p:spPr>
        <p:txBody>
          <a:bodyPr wrap="square" rtlCol="0">
            <a:spAutoFit/>
          </a:bodyPr>
          <a:lstStyle/>
          <a:p>
            <a:pPr algn="r"/>
            <a:r>
              <a:rPr lang="en-US" sz="2400" i="1" dirty="0" smtClean="0"/>
              <a:t>Block sunlight, causing shade which cools hard surfaces and surface water</a:t>
            </a:r>
          </a:p>
        </p:txBody>
      </p:sp>
      <p:sp>
        <p:nvSpPr>
          <p:cNvPr id="6" name="TextBox 5"/>
          <p:cNvSpPr txBox="1"/>
          <p:nvPr/>
        </p:nvSpPr>
        <p:spPr>
          <a:xfrm>
            <a:off x="3529262" y="1617886"/>
            <a:ext cx="3978443" cy="830997"/>
          </a:xfrm>
          <a:prstGeom prst="rect">
            <a:avLst/>
          </a:prstGeom>
          <a:noFill/>
        </p:spPr>
        <p:txBody>
          <a:bodyPr wrap="square" rtlCol="0">
            <a:spAutoFit/>
          </a:bodyPr>
          <a:lstStyle/>
          <a:p>
            <a:r>
              <a:rPr lang="en-US" sz="2400" i="1" dirty="0" smtClean="0"/>
              <a:t>Water evaporating </a:t>
            </a:r>
          </a:p>
          <a:p>
            <a:r>
              <a:rPr lang="en-US" sz="2400" i="1" dirty="0" smtClean="0"/>
              <a:t>from leaves cools air</a:t>
            </a:r>
            <a:endParaRPr lang="en-US" sz="2400" i="1" dirty="0"/>
          </a:p>
        </p:txBody>
      </p:sp>
      <p:sp>
        <p:nvSpPr>
          <p:cNvPr id="7" name="TextBox 6"/>
          <p:cNvSpPr txBox="1"/>
          <p:nvPr/>
        </p:nvSpPr>
        <p:spPr>
          <a:xfrm>
            <a:off x="5518484" y="6139171"/>
            <a:ext cx="6553201" cy="646331"/>
          </a:xfrm>
          <a:prstGeom prst="rect">
            <a:avLst/>
          </a:prstGeom>
          <a:noFill/>
        </p:spPr>
        <p:txBody>
          <a:bodyPr wrap="square" rtlCol="0">
            <a:spAutoFit/>
          </a:bodyPr>
          <a:lstStyle/>
          <a:p>
            <a:pPr algn="r"/>
            <a:r>
              <a:rPr lang="en-US" sz="3600" b="1" dirty="0" smtClean="0">
                <a:solidFill>
                  <a:srgbClr val="8CC540"/>
                </a:solidFill>
              </a:rPr>
              <a:t>Natural air conditioning!</a:t>
            </a:r>
            <a:endParaRPr lang="en-US" sz="3600" b="1" dirty="0">
              <a:solidFill>
                <a:srgbClr val="8CC540"/>
              </a:solidFill>
            </a:endParaRPr>
          </a:p>
        </p:txBody>
      </p:sp>
      <p:cxnSp>
        <p:nvCxnSpPr>
          <p:cNvPr id="10" name="Straight Arrow Connector 9"/>
          <p:cNvCxnSpPr/>
          <p:nvPr/>
        </p:nvCxnSpPr>
        <p:spPr>
          <a:xfrm flipV="1">
            <a:off x="6232221" y="1513559"/>
            <a:ext cx="2975947" cy="519825"/>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486307" y="4783808"/>
            <a:ext cx="2050690" cy="167814"/>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82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pPr algn="ctr"/>
            <a:r>
              <a:rPr lang="en-US" sz="4400" b="1" dirty="0" smtClean="0"/>
              <a:t>Benefits of Trees</a:t>
            </a:r>
            <a:r>
              <a:rPr lang="en-US" b="1" dirty="0" smtClean="0"/>
              <a:t/>
            </a:r>
            <a:br>
              <a:rPr lang="en-US" b="1" dirty="0" smtClean="0"/>
            </a:br>
            <a:r>
              <a:rPr lang="en-US" b="1" dirty="0"/>
              <a:t/>
            </a:r>
            <a:br>
              <a:rPr lang="en-US" b="1" dirty="0"/>
            </a:br>
            <a:r>
              <a:rPr lang="en-US" sz="3200" b="1" dirty="0" smtClean="0">
                <a:solidFill>
                  <a:schemeClr val="accent5"/>
                </a:solidFill>
              </a:rPr>
              <a:t>Reduction of </a:t>
            </a:r>
            <a:br>
              <a:rPr lang="en-US" sz="3200" b="1" dirty="0" smtClean="0">
                <a:solidFill>
                  <a:schemeClr val="accent5"/>
                </a:solidFill>
              </a:rPr>
            </a:br>
            <a:r>
              <a:rPr lang="en-US" sz="3200" b="1" dirty="0" smtClean="0">
                <a:solidFill>
                  <a:schemeClr val="accent5"/>
                </a:solidFill>
              </a:rPr>
              <a:t>Air Pollution</a:t>
            </a:r>
            <a:endParaRPr lang="en-US" sz="3200" b="1" dirty="0">
              <a:solidFill>
                <a:schemeClr val="accent5"/>
              </a:solidFill>
            </a:endParaRP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pic>
        <p:nvPicPr>
          <p:cNvPr id="3" name="Picture 2"/>
          <p:cNvPicPr>
            <a:picLocks noChangeAspect="1"/>
          </p:cNvPicPr>
          <p:nvPr/>
        </p:nvPicPr>
        <p:blipFill rotWithShape="1">
          <a:blip r:embed="rId4"/>
          <a:srcRect t="4878" b="11178"/>
          <a:stretch/>
        </p:blipFill>
        <p:spPr>
          <a:xfrm>
            <a:off x="3549816" y="0"/>
            <a:ext cx="8169721" cy="6858000"/>
          </a:xfrm>
          <a:prstGeom prst="rect">
            <a:avLst/>
          </a:prstGeom>
        </p:spPr>
      </p:pic>
    </p:spTree>
    <p:extLst>
      <p:ext uri="{BB962C8B-B14F-4D97-AF65-F5344CB8AC3E}">
        <p14:creationId xmlns:p14="http://schemas.microsoft.com/office/powerpoint/2010/main" val="353244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pPr algn="ctr"/>
            <a:r>
              <a:rPr lang="en-US" sz="4400" b="1" dirty="0" smtClean="0"/>
              <a:t>Benefits of Trees</a:t>
            </a:r>
            <a:r>
              <a:rPr lang="en-US" b="1" dirty="0" smtClean="0"/>
              <a:t/>
            </a:r>
            <a:br>
              <a:rPr lang="en-US" b="1" dirty="0" smtClean="0"/>
            </a:br>
            <a:r>
              <a:rPr lang="en-US" b="1" dirty="0"/>
              <a:t/>
            </a:r>
            <a:br>
              <a:rPr lang="en-US" b="1" dirty="0"/>
            </a:br>
            <a:r>
              <a:rPr lang="en-US" sz="3200" b="1" dirty="0" smtClean="0">
                <a:solidFill>
                  <a:schemeClr val="accent5"/>
                </a:solidFill>
              </a:rPr>
              <a:t>Ecosystem Services</a:t>
            </a:r>
            <a:endParaRPr lang="en-US" sz="3200" b="1" dirty="0">
              <a:solidFill>
                <a:schemeClr val="accent5"/>
              </a:solidFill>
            </a:endParaRP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3" name="TextBox 2"/>
          <p:cNvSpPr txBox="1"/>
          <p:nvPr/>
        </p:nvSpPr>
        <p:spPr>
          <a:xfrm>
            <a:off x="3657600" y="2019300"/>
            <a:ext cx="8001000" cy="2954655"/>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Provide habitat and food for wildlife and insects</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endParaRPr lang="en-US" sz="2800" b="1" dirty="0" smtClean="0"/>
          </a:p>
          <a:p>
            <a:pPr marL="285750" indent="-285750">
              <a:buFont typeface="Arial" panose="020B0604020202020204" pitchFamily="34" charset="0"/>
              <a:buChar char="•"/>
            </a:pPr>
            <a:r>
              <a:rPr lang="en-US" sz="2800" b="1" dirty="0" smtClean="0"/>
              <a:t>Fallen and decaying leaves provide nutrients, reduce soil temperature and soil moisture, and increase soil health</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3190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pPr algn="ctr"/>
            <a:r>
              <a:rPr lang="en-US" sz="4400" b="1" dirty="0" smtClean="0"/>
              <a:t>Benefits of Trees</a:t>
            </a:r>
            <a:r>
              <a:rPr lang="en-US" b="1" dirty="0" smtClean="0"/>
              <a:t/>
            </a:r>
            <a:br>
              <a:rPr lang="en-US" b="1" dirty="0" smtClean="0"/>
            </a:br>
            <a:r>
              <a:rPr lang="en-US" b="1" dirty="0"/>
              <a:t/>
            </a:r>
            <a:br>
              <a:rPr lang="en-US" b="1" dirty="0"/>
            </a:br>
            <a:r>
              <a:rPr lang="en-US" b="1" dirty="0" smtClean="0">
                <a:solidFill>
                  <a:schemeClr val="accent5"/>
                </a:solidFill>
              </a:rPr>
              <a:t>Economic Benefits:</a:t>
            </a:r>
            <a:br>
              <a:rPr lang="en-US" b="1" dirty="0" smtClean="0">
                <a:solidFill>
                  <a:schemeClr val="accent5"/>
                </a:solidFill>
              </a:rPr>
            </a:br>
            <a:r>
              <a:rPr lang="en-US" b="1" dirty="0" smtClean="0">
                <a:solidFill>
                  <a:schemeClr val="accent5"/>
                </a:solidFill>
              </a:rPr>
              <a:t>City of Goshen</a:t>
            </a:r>
            <a:endParaRPr lang="en-US" sz="3200" b="1" dirty="0">
              <a:solidFill>
                <a:schemeClr val="accent5"/>
              </a:solidFill>
            </a:endParaRP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2"/>
          <a:stretch>
            <a:fillRect/>
          </a:stretch>
        </p:blipFill>
        <p:spPr>
          <a:xfrm>
            <a:off x="391146" y="6139171"/>
            <a:ext cx="2671028" cy="675284"/>
          </a:xfrm>
        </p:spPr>
      </p:pic>
      <p:sp>
        <p:nvSpPr>
          <p:cNvPr id="6" name="Rectangle 5"/>
          <p:cNvSpPr/>
          <p:nvPr/>
        </p:nvSpPr>
        <p:spPr>
          <a:xfrm>
            <a:off x="4324350" y="1529834"/>
            <a:ext cx="6934200" cy="830997"/>
          </a:xfrm>
          <a:prstGeom prst="rect">
            <a:avLst/>
          </a:prstGeom>
        </p:spPr>
        <p:txBody>
          <a:bodyPr wrap="square">
            <a:spAutoFit/>
          </a:bodyPr>
          <a:lstStyle/>
          <a:p>
            <a:r>
              <a:rPr lang="en-US" sz="2400" dirty="0">
                <a:hlinkClick r:id="rId3"/>
              </a:rPr>
              <a:t>https://</a:t>
            </a:r>
            <a:r>
              <a:rPr lang="en-US" sz="2400" dirty="0" smtClean="0">
                <a:hlinkClick r:id="rId3"/>
              </a:rPr>
              <a:t>www.youtube.com/watch?v=1nHLOrdtw0o</a:t>
            </a:r>
            <a:endParaRPr lang="en-US" sz="2400" dirty="0" smtClean="0"/>
          </a:p>
          <a:p>
            <a:endParaRPr lang="en-US" sz="2400" dirty="0"/>
          </a:p>
        </p:txBody>
      </p:sp>
      <p:sp>
        <p:nvSpPr>
          <p:cNvPr id="7" name="TextBox 6"/>
          <p:cNvSpPr txBox="1"/>
          <p:nvPr/>
        </p:nvSpPr>
        <p:spPr>
          <a:xfrm>
            <a:off x="4800600" y="3957828"/>
            <a:ext cx="5791200" cy="1200329"/>
          </a:xfrm>
          <a:prstGeom prst="rect">
            <a:avLst/>
          </a:prstGeom>
          <a:noFill/>
        </p:spPr>
        <p:txBody>
          <a:bodyPr wrap="square" rtlCol="0">
            <a:spAutoFit/>
          </a:bodyPr>
          <a:lstStyle/>
          <a:p>
            <a:pPr algn="ctr"/>
            <a:r>
              <a:rPr lang="en-US" sz="2400" dirty="0" smtClean="0"/>
              <a:t>Follow the link above to hear from the City of Goshen how trees have an economic impact on urban spaces.</a:t>
            </a:r>
            <a:endParaRPr lang="en-US" sz="2400" dirty="0"/>
          </a:p>
        </p:txBody>
      </p:sp>
    </p:spTree>
    <p:extLst>
      <p:ext uri="{BB962C8B-B14F-4D97-AF65-F5344CB8AC3E}">
        <p14:creationId xmlns:p14="http://schemas.microsoft.com/office/powerpoint/2010/main" val="1787182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pPr algn="ctr"/>
            <a:r>
              <a:rPr lang="en-US" sz="4400" b="1" dirty="0" smtClean="0"/>
              <a:t>Benefits of Trees</a:t>
            </a:r>
            <a:r>
              <a:rPr lang="en-US" b="1" dirty="0" smtClean="0"/>
              <a:t/>
            </a:r>
            <a:br>
              <a:rPr lang="en-US" b="1" dirty="0" smtClean="0"/>
            </a:br>
            <a:r>
              <a:rPr lang="en-US" b="1" dirty="0"/>
              <a:t/>
            </a:r>
            <a:br>
              <a:rPr lang="en-US" b="1" dirty="0"/>
            </a:br>
            <a:r>
              <a:rPr lang="en-US" b="1" dirty="0" smtClean="0">
                <a:solidFill>
                  <a:schemeClr val="accent5"/>
                </a:solidFill>
              </a:rPr>
              <a:t>Social Benefits:</a:t>
            </a:r>
            <a:br>
              <a:rPr lang="en-US" b="1" dirty="0" smtClean="0">
                <a:solidFill>
                  <a:schemeClr val="accent5"/>
                </a:solidFill>
              </a:rPr>
            </a:br>
            <a:r>
              <a:rPr lang="en-US" b="1" dirty="0" smtClean="0">
                <a:solidFill>
                  <a:schemeClr val="accent5"/>
                </a:solidFill>
              </a:rPr>
              <a:t>City of Goshen</a:t>
            </a:r>
            <a:endParaRPr lang="en-US" sz="3200" b="1" dirty="0">
              <a:solidFill>
                <a:schemeClr val="accent5"/>
              </a:solidFill>
            </a:endParaRP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2"/>
          <a:stretch>
            <a:fillRect/>
          </a:stretch>
        </p:blipFill>
        <p:spPr>
          <a:xfrm>
            <a:off x="391146" y="6139171"/>
            <a:ext cx="2671028" cy="675284"/>
          </a:xfrm>
        </p:spPr>
      </p:pic>
      <p:sp>
        <p:nvSpPr>
          <p:cNvPr id="6" name="Rectangle 5"/>
          <p:cNvSpPr/>
          <p:nvPr/>
        </p:nvSpPr>
        <p:spPr>
          <a:xfrm>
            <a:off x="4324350" y="1529834"/>
            <a:ext cx="6934200" cy="830997"/>
          </a:xfrm>
          <a:prstGeom prst="rect">
            <a:avLst/>
          </a:prstGeom>
        </p:spPr>
        <p:txBody>
          <a:bodyPr wrap="square">
            <a:spAutoFit/>
          </a:bodyPr>
          <a:lstStyle/>
          <a:p>
            <a:pPr algn="ctr"/>
            <a:r>
              <a:rPr lang="en-US" sz="2400" dirty="0">
                <a:hlinkClick r:id="rId3"/>
              </a:rPr>
              <a:t>https://</a:t>
            </a:r>
            <a:r>
              <a:rPr lang="en-US" sz="2400" dirty="0" smtClean="0">
                <a:hlinkClick r:id="rId3"/>
              </a:rPr>
              <a:t>youtu.be/HrCwHYDvhk0</a:t>
            </a:r>
            <a:endParaRPr lang="en-US" sz="2400" dirty="0" smtClean="0"/>
          </a:p>
          <a:p>
            <a:pPr algn="ctr"/>
            <a:endParaRPr lang="en-US" sz="2400" dirty="0"/>
          </a:p>
        </p:txBody>
      </p:sp>
      <p:sp>
        <p:nvSpPr>
          <p:cNvPr id="7" name="TextBox 6"/>
          <p:cNvSpPr txBox="1"/>
          <p:nvPr/>
        </p:nvSpPr>
        <p:spPr>
          <a:xfrm>
            <a:off x="4800600" y="3957828"/>
            <a:ext cx="5791200" cy="1200329"/>
          </a:xfrm>
          <a:prstGeom prst="rect">
            <a:avLst/>
          </a:prstGeom>
          <a:noFill/>
        </p:spPr>
        <p:txBody>
          <a:bodyPr wrap="square" rtlCol="0">
            <a:spAutoFit/>
          </a:bodyPr>
          <a:lstStyle/>
          <a:p>
            <a:pPr algn="ctr"/>
            <a:r>
              <a:rPr lang="en-US" sz="2400" dirty="0" smtClean="0"/>
              <a:t>Follow the link above to hear from the City of Goshen how trees have an social impact on urban spaces.</a:t>
            </a:r>
            <a:endParaRPr lang="en-US" sz="2400" dirty="0"/>
          </a:p>
        </p:txBody>
      </p:sp>
    </p:spTree>
    <p:extLst>
      <p:ext uri="{BB962C8B-B14F-4D97-AF65-F5344CB8AC3E}">
        <p14:creationId xmlns:p14="http://schemas.microsoft.com/office/powerpoint/2010/main" val="349664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pPr algn="ctr"/>
            <a:r>
              <a:rPr lang="en-US" sz="4400" b="1" dirty="0" smtClean="0"/>
              <a:t>Benefits of Trees</a:t>
            </a:r>
            <a:r>
              <a:rPr lang="en-US" b="1" dirty="0" smtClean="0"/>
              <a:t/>
            </a:r>
            <a:br>
              <a:rPr lang="en-US" b="1" dirty="0" smtClean="0"/>
            </a:br>
            <a:r>
              <a:rPr lang="en-US" b="1" dirty="0"/>
              <a:t/>
            </a:r>
            <a:br>
              <a:rPr lang="en-US" b="1" dirty="0"/>
            </a:br>
            <a:r>
              <a:rPr lang="en-US" b="1" dirty="0" smtClean="0">
                <a:solidFill>
                  <a:schemeClr val="accent5"/>
                </a:solidFill>
              </a:rPr>
              <a:t>Ecological Benefits:</a:t>
            </a:r>
            <a:br>
              <a:rPr lang="en-US" b="1" dirty="0" smtClean="0">
                <a:solidFill>
                  <a:schemeClr val="accent5"/>
                </a:solidFill>
              </a:rPr>
            </a:br>
            <a:r>
              <a:rPr lang="en-US" b="1" dirty="0" smtClean="0">
                <a:solidFill>
                  <a:schemeClr val="accent5"/>
                </a:solidFill>
              </a:rPr>
              <a:t>City of Goshen</a:t>
            </a:r>
            <a:endParaRPr lang="en-US" sz="3200" b="1" dirty="0">
              <a:solidFill>
                <a:schemeClr val="accent5"/>
              </a:solidFill>
            </a:endParaRP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2"/>
          <a:stretch>
            <a:fillRect/>
          </a:stretch>
        </p:blipFill>
        <p:spPr>
          <a:xfrm>
            <a:off x="391146" y="6139171"/>
            <a:ext cx="2671028" cy="675284"/>
          </a:xfrm>
        </p:spPr>
      </p:pic>
      <p:sp>
        <p:nvSpPr>
          <p:cNvPr id="6" name="Rectangle 5"/>
          <p:cNvSpPr/>
          <p:nvPr/>
        </p:nvSpPr>
        <p:spPr>
          <a:xfrm>
            <a:off x="4324350" y="1529834"/>
            <a:ext cx="6934200" cy="830997"/>
          </a:xfrm>
          <a:prstGeom prst="rect">
            <a:avLst/>
          </a:prstGeom>
        </p:spPr>
        <p:txBody>
          <a:bodyPr wrap="square">
            <a:spAutoFit/>
          </a:bodyPr>
          <a:lstStyle/>
          <a:p>
            <a:pPr algn="ctr"/>
            <a:r>
              <a:rPr lang="en-US" sz="2400" dirty="0">
                <a:hlinkClick r:id="rId3"/>
              </a:rPr>
              <a:t>https://</a:t>
            </a:r>
            <a:r>
              <a:rPr lang="en-US" sz="2400" dirty="0" smtClean="0">
                <a:hlinkClick r:id="rId3"/>
              </a:rPr>
              <a:t>youtu.be/f9vQWwwpgCQ</a:t>
            </a:r>
            <a:endParaRPr lang="en-US" sz="2400" dirty="0" smtClean="0"/>
          </a:p>
          <a:p>
            <a:pPr algn="ctr"/>
            <a:endParaRPr lang="en-US" sz="2400" dirty="0"/>
          </a:p>
        </p:txBody>
      </p:sp>
      <p:sp>
        <p:nvSpPr>
          <p:cNvPr id="7" name="TextBox 6"/>
          <p:cNvSpPr txBox="1"/>
          <p:nvPr/>
        </p:nvSpPr>
        <p:spPr>
          <a:xfrm>
            <a:off x="4800600" y="3957828"/>
            <a:ext cx="5791200" cy="1200329"/>
          </a:xfrm>
          <a:prstGeom prst="rect">
            <a:avLst/>
          </a:prstGeom>
          <a:noFill/>
        </p:spPr>
        <p:txBody>
          <a:bodyPr wrap="square" rtlCol="0">
            <a:spAutoFit/>
          </a:bodyPr>
          <a:lstStyle/>
          <a:p>
            <a:pPr algn="ctr"/>
            <a:r>
              <a:rPr lang="en-US" sz="2400" dirty="0" smtClean="0"/>
              <a:t>Follow the link above to hear from the City of Goshen how trees have an ecological impact on urban spaces.</a:t>
            </a:r>
            <a:endParaRPr lang="en-US" sz="2400" dirty="0"/>
          </a:p>
        </p:txBody>
      </p:sp>
    </p:spTree>
    <p:extLst>
      <p:ext uri="{BB962C8B-B14F-4D97-AF65-F5344CB8AC3E}">
        <p14:creationId xmlns:p14="http://schemas.microsoft.com/office/powerpoint/2010/main" val="794653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pPr algn="ctr"/>
            <a:r>
              <a:rPr lang="en-US" sz="4400" b="1" dirty="0" smtClean="0"/>
              <a:t>Benefits of Trees</a:t>
            </a:r>
            <a:r>
              <a:rPr lang="en-US" b="1" dirty="0" smtClean="0"/>
              <a:t/>
            </a:r>
            <a:br>
              <a:rPr lang="en-US" b="1" dirty="0" smtClean="0"/>
            </a:br>
            <a:r>
              <a:rPr lang="en-US" b="1" dirty="0"/>
              <a:t/>
            </a:r>
            <a:br>
              <a:rPr lang="en-US" b="1" dirty="0"/>
            </a:br>
            <a:r>
              <a:rPr lang="en-US" b="1" dirty="0" smtClean="0">
                <a:solidFill>
                  <a:schemeClr val="accent5"/>
                </a:solidFill>
              </a:rPr>
              <a:t>Aesthetic Benefits:</a:t>
            </a:r>
            <a:br>
              <a:rPr lang="en-US" b="1" dirty="0" smtClean="0">
                <a:solidFill>
                  <a:schemeClr val="accent5"/>
                </a:solidFill>
              </a:rPr>
            </a:br>
            <a:r>
              <a:rPr lang="en-US" b="1" dirty="0" smtClean="0">
                <a:solidFill>
                  <a:schemeClr val="accent5"/>
                </a:solidFill>
              </a:rPr>
              <a:t>City of Goshen</a:t>
            </a:r>
            <a:endParaRPr lang="en-US" sz="3200" b="1" dirty="0">
              <a:solidFill>
                <a:schemeClr val="accent5"/>
              </a:solidFill>
            </a:endParaRP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2"/>
          <a:stretch>
            <a:fillRect/>
          </a:stretch>
        </p:blipFill>
        <p:spPr>
          <a:xfrm>
            <a:off x="391146" y="6139171"/>
            <a:ext cx="2671028" cy="675284"/>
          </a:xfrm>
        </p:spPr>
      </p:pic>
      <p:sp>
        <p:nvSpPr>
          <p:cNvPr id="6" name="Rectangle 5"/>
          <p:cNvSpPr/>
          <p:nvPr/>
        </p:nvSpPr>
        <p:spPr>
          <a:xfrm>
            <a:off x="4229100" y="1472684"/>
            <a:ext cx="6934200" cy="830997"/>
          </a:xfrm>
          <a:prstGeom prst="rect">
            <a:avLst/>
          </a:prstGeom>
        </p:spPr>
        <p:txBody>
          <a:bodyPr wrap="square">
            <a:spAutoFit/>
          </a:bodyPr>
          <a:lstStyle/>
          <a:p>
            <a:pPr algn="ctr"/>
            <a:r>
              <a:rPr lang="en-US" sz="2400" dirty="0">
                <a:hlinkClick r:id="rId3"/>
              </a:rPr>
              <a:t>https://</a:t>
            </a:r>
            <a:r>
              <a:rPr lang="en-US" sz="2400" dirty="0" smtClean="0">
                <a:hlinkClick r:id="rId3"/>
              </a:rPr>
              <a:t>youtu.be/X0VOFWv20JU</a:t>
            </a:r>
            <a:endParaRPr lang="en-US" sz="2400" dirty="0" smtClean="0"/>
          </a:p>
          <a:p>
            <a:pPr algn="ctr"/>
            <a:endParaRPr lang="en-US" sz="2400" dirty="0"/>
          </a:p>
        </p:txBody>
      </p:sp>
      <p:sp>
        <p:nvSpPr>
          <p:cNvPr id="7" name="TextBox 6"/>
          <p:cNvSpPr txBox="1"/>
          <p:nvPr/>
        </p:nvSpPr>
        <p:spPr>
          <a:xfrm>
            <a:off x="4800600" y="3957828"/>
            <a:ext cx="5791200" cy="1200329"/>
          </a:xfrm>
          <a:prstGeom prst="rect">
            <a:avLst/>
          </a:prstGeom>
          <a:noFill/>
        </p:spPr>
        <p:txBody>
          <a:bodyPr wrap="square" rtlCol="0">
            <a:spAutoFit/>
          </a:bodyPr>
          <a:lstStyle/>
          <a:p>
            <a:pPr algn="ctr"/>
            <a:r>
              <a:rPr lang="en-US" sz="2400" dirty="0" smtClean="0"/>
              <a:t>Follow the link above to hear from the City of Goshen how trees have an aesthetic impact on urban spaces.</a:t>
            </a:r>
            <a:endParaRPr lang="en-US" sz="2400" dirty="0"/>
          </a:p>
        </p:txBody>
      </p:sp>
    </p:spTree>
    <p:extLst>
      <p:ext uri="{BB962C8B-B14F-4D97-AF65-F5344CB8AC3E}">
        <p14:creationId xmlns:p14="http://schemas.microsoft.com/office/powerpoint/2010/main" val="2009788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80B9A54-FC05-47FF-81C1-279342DD4374}"/>
              </a:ext>
            </a:extLst>
          </p:cNvPr>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2800" b="1" dirty="0"/>
              <a:t>Explore these links and the “notes” section below each slide for background information</a:t>
            </a:r>
          </a:p>
        </p:txBody>
      </p:sp>
      <p:sp>
        <p:nvSpPr>
          <p:cNvPr id="4" name="Rectangle 3">
            <a:extLst>
              <a:ext uri="{FF2B5EF4-FFF2-40B4-BE49-F238E27FC236}">
                <a16:creationId xmlns:a16="http://schemas.microsoft.com/office/drawing/2014/main" id="{0F5A930F-1696-4248-95D4-81CA3945E659}"/>
              </a:ext>
            </a:extLst>
          </p:cNvPr>
          <p:cNvSpPr/>
          <p:nvPr/>
        </p:nvSpPr>
        <p:spPr>
          <a:xfrm>
            <a:off x="3733800" y="2438400"/>
            <a:ext cx="7713633" cy="1862048"/>
          </a:xfrm>
          <a:prstGeom prst="rect">
            <a:avLst/>
          </a:prstGeom>
          <a:noFill/>
        </p:spPr>
        <p:txBody>
          <a:bodyPr wrap="square" lIns="91440" tIns="45720" rIns="91440" bIns="45720">
            <a:spAutoFit/>
          </a:bodyPr>
          <a:lstStyle/>
          <a:p>
            <a:pPr algn="ctr"/>
            <a:r>
              <a:rPr lang="en-US" sz="11500" b="1" i="1" dirty="0">
                <a:ln w="0"/>
                <a:gradFill flip="none" rotWithShape="1">
                  <a:gsLst>
                    <a:gs pos="0">
                      <a:schemeClr val="accent5">
                        <a:lumMod val="21000"/>
                        <a:lumOff val="79000"/>
                      </a:schemeClr>
                    </a:gs>
                    <a:gs pos="50000">
                      <a:schemeClr val="accent5"/>
                    </a:gs>
                    <a:gs pos="100000">
                      <a:schemeClr val="accent5">
                        <a:lumMod val="60000"/>
                        <a:lumOff val="40000"/>
                      </a:schemeClr>
                    </a:gs>
                  </a:gsLst>
                  <a:lin ang="2700000" scaled="1"/>
                  <a:tileRect/>
                </a:gradFill>
                <a:effectLst>
                  <a:reflection blurRad="6350" stA="53000" endA="300" endPos="35500" dir="5400000" sy="-90000" algn="bl" rotWithShape="0"/>
                </a:effectLst>
              </a:rPr>
              <a:t>Learn More!</a:t>
            </a:r>
            <a:endParaRPr lang="en-US" sz="11500" b="1" i="1" cap="none" spc="0" dirty="0">
              <a:ln w="0"/>
              <a:gradFill flip="none" rotWithShape="1">
                <a:gsLst>
                  <a:gs pos="0">
                    <a:schemeClr val="accent5">
                      <a:lumMod val="21000"/>
                      <a:lumOff val="79000"/>
                    </a:schemeClr>
                  </a:gs>
                  <a:gs pos="50000">
                    <a:schemeClr val="accent5"/>
                  </a:gs>
                  <a:gs pos="100000">
                    <a:schemeClr val="accent5">
                      <a:lumMod val="60000"/>
                      <a:lumOff val="40000"/>
                    </a:schemeClr>
                  </a:gs>
                </a:gsLst>
                <a:lin ang="2700000" scaled="1"/>
                <a:tileRect/>
              </a:gradFill>
              <a:effectLst>
                <a:reflection blurRad="6350" stA="53000" endA="300" endPos="35500" dir="5400000" sy="-90000" algn="bl" rotWithShape="0"/>
              </a:effectLst>
            </a:endParaRPr>
          </a:p>
        </p:txBody>
      </p:sp>
      <p:pic>
        <p:nvPicPr>
          <p:cNvPr id="5" name="Content Placeholder 4">
            <a:extLst>
              <a:ext uri="{FF2B5EF4-FFF2-40B4-BE49-F238E27FC236}">
                <a16:creationId xmlns:a16="http://schemas.microsoft.com/office/drawing/2014/main" id="{831FD669-3019-4E92-AB24-01B4545FABB2}"/>
              </a:ext>
            </a:extLst>
          </p:cNvPr>
          <p:cNvPicPr>
            <a:picLocks noChangeAspect="1"/>
          </p:cNvPicPr>
          <p:nvPr/>
        </p:nvPicPr>
        <p:blipFill>
          <a:blip r:embed="rId2"/>
          <a:stretch>
            <a:fillRect/>
          </a:stretch>
        </p:blipFill>
        <p:spPr>
          <a:xfrm>
            <a:off x="391146" y="6139171"/>
            <a:ext cx="2671028" cy="675284"/>
          </a:xfrm>
          <a:prstGeom prst="rect">
            <a:avLst/>
          </a:prstGeom>
        </p:spPr>
      </p:pic>
    </p:spTree>
    <p:extLst>
      <p:ext uri="{BB962C8B-B14F-4D97-AF65-F5344CB8AC3E}">
        <p14:creationId xmlns:p14="http://schemas.microsoft.com/office/powerpoint/2010/main" val="425168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831FD669-3019-4E92-AB24-01B4545FABB2}"/>
              </a:ext>
            </a:extLst>
          </p:cNvPr>
          <p:cNvPicPr>
            <a:picLocks noChangeAspect="1"/>
          </p:cNvPicPr>
          <p:nvPr/>
        </p:nvPicPr>
        <p:blipFill>
          <a:blip r:embed="rId3"/>
          <a:stretch>
            <a:fillRect/>
          </a:stretch>
        </p:blipFill>
        <p:spPr>
          <a:xfrm>
            <a:off x="391146" y="6139171"/>
            <a:ext cx="2671028" cy="675284"/>
          </a:xfrm>
          <a:prstGeom prst="rect">
            <a:avLst/>
          </a:prstGeom>
        </p:spPr>
      </p:pic>
      <p:sp>
        <p:nvSpPr>
          <p:cNvPr id="4" name="Title 1">
            <a:extLst>
              <a:ext uri="{FF2B5EF4-FFF2-40B4-BE49-F238E27FC236}">
                <a16:creationId xmlns:a16="http://schemas.microsoft.com/office/drawing/2014/main" id="{D6F5166E-ACA1-4859-9912-6A59E3254BB3}"/>
              </a:ext>
            </a:extLst>
          </p:cNvPr>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2800" b="1" dirty="0"/>
              <a:t>Supporting Information, Resources, and Classroom Activities</a:t>
            </a:r>
          </a:p>
        </p:txBody>
      </p:sp>
      <p:sp>
        <p:nvSpPr>
          <p:cNvPr id="5" name="TextBox 4"/>
          <p:cNvSpPr txBox="1"/>
          <p:nvPr/>
        </p:nvSpPr>
        <p:spPr>
          <a:xfrm>
            <a:off x="3730457" y="583532"/>
            <a:ext cx="7851942" cy="1754326"/>
          </a:xfrm>
          <a:prstGeom prst="rect">
            <a:avLst/>
          </a:prstGeom>
          <a:noFill/>
          <a:ln>
            <a:solidFill>
              <a:schemeClr val="tx1"/>
            </a:solidFill>
          </a:ln>
        </p:spPr>
        <p:txBody>
          <a:bodyPr wrap="square" rtlCol="0">
            <a:spAutoFit/>
          </a:bodyPr>
          <a:lstStyle/>
          <a:p>
            <a:pPr algn="ctr"/>
            <a:r>
              <a:rPr lang="en-US" b="1" dirty="0" smtClean="0"/>
              <a:t>Want to borrow an </a:t>
            </a:r>
            <a:r>
              <a:rPr lang="en-US" b="1" dirty="0" err="1" smtClean="0"/>
              <a:t>Enviroscape</a:t>
            </a:r>
            <a:r>
              <a:rPr lang="en-US" b="1" dirty="0" smtClean="0"/>
              <a:t> model? It shows </a:t>
            </a:r>
            <a:r>
              <a:rPr lang="en-US" b="1" dirty="0" err="1" smtClean="0"/>
              <a:t>stormwater</a:t>
            </a:r>
            <a:r>
              <a:rPr lang="en-US" b="1" dirty="0" smtClean="0"/>
              <a:t> pollution from all different sources and is perfect to use as a demonstration in your classroom!</a:t>
            </a:r>
            <a:endParaRPr lang="en-US" b="1" dirty="0" smtClean="0"/>
          </a:p>
          <a:p>
            <a:pPr algn="ctr"/>
            <a:r>
              <a:rPr lang="en-US" dirty="0">
                <a:hlinkClick r:id="rId4"/>
              </a:rPr>
              <a:t>https://</a:t>
            </a:r>
            <a:r>
              <a:rPr lang="en-US" dirty="0" smtClean="0">
                <a:hlinkClick r:id="rId4"/>
              </a:rPr>
              <a:t>web.uri.edu/riss/files/Envir_lesson_teacher.pdf</a:t>
            </a:r>
            <a:endParaRPr lang="en-US" dirty="0"/>
          </a:p>
          <a:p>
            <a:pPr algn="ctr"/>
            <a:endParaRPr lang="en-US" dirty="0"/>
          </a:p>
          <a:p>
            <a:pPr algn="ctr"/>
            <a:r>
              <a:rPr lang="en-US" dirty="0" smtClean="0"/>
              <a:t>You can borrow ours for your classroom!</a:t>
            </a:r>
            <a:endParaRPr lang="en-US" dirty="0"/>
          </a:p>
        </p:txBody>
      </p:sp>
      <p:sp>
        <p:nvSpPr>
          <p:cNvPr id="6" name="TextBox 5"/>
          <p:cNvSpPr txBox="1"/>
          <p:nvPr/>
        </p:nvSpPr>
        <p:spPr>
          <a:xfrm>
            <a:off x="3730457" y="2813389"/>
            <a:ext cx="7851942" cy="1200329"/>
          </a:xfrm>
          <a:prstGeom prst="rect">
            <a:avLst/>
          </a:prstGeom>
          <a:noFill/>
          <a:ln>
            <a:solidFill>
              <a:schemeClr val="tx1"/>
            </a:solidFill>
          </a:ln>
        </p:spPr>
        <p:txBody>
          <a:bodyPr wrap="square" rtlCol="0">
            <a:spAutoFit/>
          </a:bodyPr>
          <a:lstStyle/>
          <a:p>
            <a:pPr algn="ctr"/>
            <a:r>
              <a:rPr lang="en-US" b="1" dirty="0" smtClean="0"/>
              <a:t>Lesson Plans for Low Impact Development</a:t>
            </a:r>
            <a:endParaRPr lang="en-US" b="1" dirty="0" smtClean="0"/>
          </a:p>
          <a:p>
            <a:endParaRPr lang="en-US" dirty="0"/>
          </a:p>
          <a:p>
            <a:pPr algn="ctr"/>
            <a:r>
              <a:rPr lang="en-US" dirty="0">
                <a:hlinkClick r:id="rId5"/>
              </a:rPr>
              <a:t>https://</a:t>
            </a:r>
            <a:r>
              <a:rPr lang="en-US" dirty="0" smtClean="0">
                <a:hlinkClick r:id="rId5"/>
              </a:rPr>
              <a:t>serc.carleton.edu/integrate/teaching_materials/ecosystem_water/unit2.2.html</a:t>
            </a:r>
            <a:endParaRPr lang="en-US" dirty="0" smtClean="0"/>
          </a:p>
        </p:txBody>
      </p:sp>
      <p:sp>
        <p:nvSpPr>
          <p:cNvPr id="7" name="TextBox 6"/>
          <p:cNvSpPr txBox="1"/>
          <p:nvPr/>
        </p:nvSpPr>
        <p:spPr>
          <a:xfrm>
            <a:off x="3730457" y="4571883"/>
            <a:ext cx="7851942" cy="1754326"/>
          </a:xfrm>
          <a:prstGeom prst="rect">
            <a:avLst/>
          </a:prstGeom>
          <a:noFill/>
          <a:ln>
            <a:solidFill>
              <a:schemeClr val="tx1"/>
            </a:solidFill>
          </a:ln>
        </p:spPr>
        <p:txBody>
          <a:bodyPr wrap="square" rtlCol="0">
            <a:spAutoFit/>
          </a:bodyPr>
          <a:lstStyle/>
          <a:p>
            <a:pPr algn="ctr"/>
            <a:r>
              <a:rPr lang="en-US" b="1" dirty="0" smtClean="0"/>
              <a:t>Best Management Practices for </a:t>
            </a:r>
            <a:r>
              <a:rPr lang="en-US" b="1" dirty="0" err="1" smtClean="0"/>
              <a:t>Stormwater</a:t>
            </a:r>
            <a:endParaRPr lang="en-US" b="1" dirty="0" smtClean="0"/>
          </a:p>
          <a:p>
            <a:endParaRPr lang="en-US" dirty="0"/>
          </a:p>
          <a:p>
            <a:pPr algn="ctr"/>
            <a:r>
              <a:rPr lang="en-US" dirty="0">
                <a:hlinkClick r:id="rId6"/>
              </a:rPr>
              <a:t>https://</a:t>
            </a:r>
            <a:r>
              <a:rPr lang="en-US" dirty="0" smtClean="0">
                <a:hlinkClick r:id="rId6"/>
              </a:rPr>
              <a:t>www.epa.gov/npdes/national-menu-best-management-practices-bmps-stormwater#edu</a:t>
            </a:r>
            <a:endParaRPr lang="en-US" dirty="0" smtClean="0"/>
          </a:p>
          <a:p>
            <a:pPr algn="ctr"/>
            <a:endParaRPr lang="en-US" dirty="0"/>
          </a:p>
          <a:p>
            <a:pPr algn="ctr"/>
            <a:r>
              <a:rPr lang="en-US" dirty="0" smtClean="0"/>
              <a:t>Background information on </a:t>
            </a:r>
            <a:r>
              <a:rPr lang="en-US" dirty="0" err="1" smtClean="0"/>
              <a:t>stormwater</a:t>
            </a:r>
            <a:r>
              <a:rPr lang="en-US" dirty="0" smtClean="0"/>
              <a:t> BMPs</a:t>
            </a:r>
            <a:endParaRPr lang="en-US" dirty="0"/>
          </a:p>
        </p:txBody>
      </p:sp>
    </p:spTree>
    <p:extLst>
      <p:ext uri="{BB962C8B-B14F-4D97-AF65-F5344CB8AC3E}">
        <p14:creationId xmlns:p14="http://schemas.microsoft.com/office/powerpoint/2010/main" val="3006774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F5166E-ACA1-4859-9912-6A59E3254BB3}"/>
              </a:ext>
            </a:extLst>
          </p:cNvPr>
          <p:cNvSpPr txBox="1">
            <a:spLocks/>
          </p:cNvSpPr>
          <p:nvPr/>
        </p:nvSpPr>
        <p:spPr>
          <a:xfrm>
            <a:off x="210944" y="1160491"/>
            <a:ext cx="2947482" cy="4601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2800" b="1" dirty="0" smtClean="0"/>
              <a:t>Still want to know more?</a:t>
            </a:r>
            <a:br>
              <a:rPr lang="en-US" sz="2800" b="1" dirty="0" smtClean="0"/>
            </a:br>
            <a:r>
              <a:rPr lang="en-US" sz="2800" b="1" dirty="0" smtClean="0"/>
              <a:t/>
            </a:r>
            <a:br>
              <a:rPr lang="en-US" sz="2800" b="1" dirty="0" smtClean="0"/>
            </a:br>
            <a:r>
              <a:rPr lang="en-US" sz="2800" b="1" dirty="0" smtClean="0"/>
              <a:t>Contact us!</a:t>
            </a:r>
            <a:endParaRPr lang="en-US" sz="2800" b="1" dirty="0"/>
          </a:p>
        </p:txBody>
      </p:sp>
      <p:sp>
        <p:nvSpPr>
          <p:cNvPr id="4" name="TextBox 3">
            <a:extLst>
              <a:ext uri="{FF2B5EF4-FFF2-40B4-BE49-F238E27FC236}">
                <a16:creationId xmlns:a16="http://schemas.microsoft.com/office/drawing/2014/main" id="{4AA47AF6-78BA-444A-8AC1-0C7897F890D7}"/>
              </a:ext>
            </a:extLst>
          </p:cNvPr>
          <p:cNvSpPr txBox="1"/>
          <p:nvPr/>
        </p:nvSpPr>
        <p:spPr>
          <a:xfrm>
            <a:off x="3657600" y="612844"/>
            <a:ext cx="8001000" cy="5632311"/>
          </a:xfrm>
          <a:prstGeom prst="rect">
            <a:avLst/>
          </a:prstGeom>
          <a:noFill/>
        </p:spPr>
        <p:txBody>
          <a:bodyPr wrap="square" rtlCol="0">
            <a:spAutoFit/>
          </a:bodyPr>
          <a:lstStyle/>
          <a:p>
            <a:pPr algn="ctr"/>
            <a:r>
              <a:rPr lang="en-US" sz="4000" b="1" dirty="0">
                <a:solidFill>
                  <a:schemeClr val="accent2"/>
                </a:solidFill>
              </a:rPr>
              <a:t>Elkhart County Soil and Water Conservation District</a:t>
            </a:r>
          </a:p>
          <a:p>
            <a:pPr algn="ctr"/>
            <a:endParaRPr lang="en-US" sz="4000" b="1" dirty="0">
              <a:solidFill>
                <a:schemeClr val="accent2"/>
              </a:solidFill>
            </a:endParaRPr>
          </a:p>
          <a:p>
            <a:pPr algn="ctr"/>
            <a:r>
              <a:rPr lang="en-US" sz="4000" b="1" dirty="0">
                <a:solidFill>
                  <a:schemeClr val="accent2"/>
                </a:solidFill>
              </a:rPr>
              <a:t>17746-B County Road 34</a:t>
            </a:r>
          </a:p>
          <a:p>
            <a:pPr algn="ctr"/>
            <a:r>
              <a:rPr lang="en-US" sz="4000" b="1" dirty="0">
                <a:solidFill>
                  <a:schemeClr val="accent2"/>
                </a:solidFill>
              </a:rPr>
              <a:t>Goshen, IN 46528</a:t>
            </a:r>
          </a:p>
          <a:p>
            <a:pPr algn="ctr"/>
            <a:endParaRPr lang="en-US" sz="4000" b="1" dirty="0">
              <a:solidFill>
                <a:schemeClr val="accent2"/>
              </a:solidFill>
            </a:endParaRPr>
          </a:p>
          <a:p>
            <a:pPr algn="ctr"/>
            <a:r>
              <a:rPr lang="en-US" sz="4000" b="1" dirty="0">
                <a:solidFill>
                  <a:schemeClr val="accent2"/>
                </a:solidFill>
              </a:rPr>
              <a:t>574-533-4383 </a:t>
            </a:r>
            <a:r>
              <a:rPr lang="en-US" sz="4000" b="1" dirty="0" err="1">
                <a:solidFill>
                  <a:schemeClr val="accent2"/>
                </a:solidFill>
              </a:rPr>
              <a:t>ext</a:t>
            </a:r>
            <a:r>
              <a:rPr lang="en-US" sz="4000" b="1" dirty="0">
                <a:solidFill>
                  <a:schemeClr val="accent2"/>
                </a:solidFill>
              </a:rPr>
              <a:t> 3</a:t>
            </a:r>
          </a:p>
          <a:p>
            <a:pPr algn="ctr"/>
            <a:endParaRPr lang="en-US" sz="4000" b="1" dirty="0">
              <a:solidFill>
                <a:schemeClr val="accent2"/>
              </a:solidFill>
            </a:endParaRPr>
          </a:p>
          <a:p>
            <a:pPr algn="ctr"/>
            <a:r>
              <a:rPr lang="en-US" sz="4000" b="1" dirty="0">
                <a:solidFill>
                  <a:schemeClr val="accent2"/>
                </a:solidFill>
              </a:rPr>
              <a:t>www.elkcoswcd.org</a:t>
            </a:r>
          </a:p>
        </p:txBody>
      </p:sp>
      <p:pic>
        <p:nvPicPr>
          <p:cNvPr id="5" name="Content Placeholder 4">
            <a:extLst>
              <a:ext uri="{FF2B5EF4-FFF2-40B4-BE49-F238E27FC236}">
                <a16:creationId xmlns:a16="http://schemas.microsoft.com/office/drawing/2014/main" id="{FDF230CA-12A1-4A9F-84DC-87CB256E6371}"/>
              </a:ext>
            </a:extLst>
          </p:cNvPr>
          <p:cNvPicPr>
            <a:picLocks noChangeAspect="1"/>
          </p:cNvPicPr>
          <p:nvPr/>
        </p:nvPicPr>
        <p:blipFill>
          <a:blip r:embed="rId3"/>
          <a:stretch>
            <a:fillRect/>
          </a:stretch>
        </p:blipFill>
        <p:spPr>
          <a:xfrm>
            <a:off x="391146" y="6139171"/>
            <a:ext cx="2671028" cy="675284"/>
          </a:xfrm>
          <a:prstGeom prst="rect">
            <a:avLst/>
          </a:prstGeom>
        </p:spPr>
      </p:pic>
    </p:spTree>
    <p:extLst>
      <p:ext uri="{BB962C8B-B14F-4D97-AF65-F5344CB8AC3E}">
        <p14:creationId xmlns:p14="http://schemas.microsoft.com/office/powerpoint/2010/main" val="234687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pPr algn="ctr"/>
            <a:r>
              <a:rPr lang="en-US" sz="4400" b="1" dirty="0" smtClean="0"/>
              <a:t>Learning Objectives</a:t>
            </a:r>
            <a:r>
              <a:rPr lang="en-US" b="1" dirty="0" smtClean="0"/>
              <a:t/>
            </a:r>
            <a:br>
              <a:rPr lang="en-US" b="1" dirty="0" smtClean="0"/>
            </a:br>
            <a:r>
              <a:rPr lang="en-US" b="1" dirty="0"/>
              <a:t/>
            </a:r>
            <a:br>
              <a:rPr lang="en-US" b="1" dirty="0"/>
            </a:br>
            <a:endParaRPr lang="en-US" sz="3200" b="1" dirty="0">
              <a:solidFill>
                <a:schemeClr val="accent5"/>
              </a:solidFill>
            </a:endParaRP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2"/>
          <a:stretch>
            <a:fillRect/>
          </a:stretch>
        </p:blipFill>
        <p:spPr>
          <a:xfrm>
            <a:off x="391146" y="6139171"/>
            <a:ext cx="2671028" cy="675284"/>
          </a:xfrm>
        </p:spPr>
      </p:pic>
      <p:sp>
        <p:nvSpPr>
          <p:cNvPr id="4" name="TextBox 3"/>
          <p:cNvSpPr txBox="1"/>
          <p:nvPr/>
        </p:nvSpPr>
        <p:spPr>
          <a:xfrm>
            <a:off x="3552092" y="2135797"/>
            <a:ext cx="8150470" cy="3416320"/>
          </a:xfrm>
          <a:prstGeom prst="rect">
            <a:avLst/>
          </a:prstGeom>
          <a:noFill/>
        </p:spPr>
        <p:txBody>
          <a:bodyPr wrap="square" rtlCol="0">
            <a:spAutoFit/>
          </a:bodyPr>
          <a:lstStyle/>
          <a:p>
            <a:pPr algn="ctr"/>
            <a:r>
              <a:rPr lang="en-US" sz="2400" i="1" dirty="0" smtClean="0"/>
              <a:t>What are the challenges of urban </a:t>
            </a:r>
            <a:r>
              <a:rPr lang="en-US" sz="2400" i="1" dirty="0" err="1" smtClean="0"/>
              <a:t>stormwater</a:t>
            </a:r>
            <a:r>
              <a:rPr lang="en-US" sz="2400" i="1" dirty="0" smtClean="0"/>
              <a:t> management?</a:t>
            </a:r>
          </a:p>
          <a:p>
            <a:pPr algn="ctr"/>
            <a:endParaRPr lang="en-US" sz="2400" i="1" dirty="0"/>
          </a:p>
          <a:p>
            <a:pPr algn="ctr"/>
            <a:r>
              <a:rPr lang="en-US" sz="2400" i="1" dirty="0" smtClean="0"/>
              <a:t>What are the benefits of trees in an urban setting?</a:t>
            </a:r>
          </a:p>
          <a:p>
            <a:pPr algn="ctr"/>
            <a:endParaRPr lang="en-US" sz="2400" i="1" dirty="0"/>
          </a:p>
          <a:p>
            <a:pPr algn="ctr"/>
            <a:r>
              <a:rPr lang="en-US" sz="2400" i="1" dirty="0" smtClean="0"/>
              <a:t>What are the ecosystems services provided by trees in an urban environment?</a:t>
            </a:r>
          </a:p>
          <a:p>
            <a:pPr algn="ctr"/>
            <a:endParaRPr lang="en-US" sz="2400" i="1" dirty="0"/>
          </a:p>
          <a:p>
            <a:pPr algn="ctr"/>
            <a:r>
              <a:rPr lang="en-US" sz="2400" i="1" dirty="0" smtClean="0"/>
              <a:t>What are the economic, social, ecological, and aesthetic benefits of trees within cities? </a:t>
            </a:r>
          </a:p>
        </p:txBody>
      </p:sp>
    </p:spTree>
    <p:extLst>
      <p:ext uri="{BB962C8B-B14F-4D97-AF65-F5344CB8AC3E}">
        <p14:creationId xmlns:p14="http://schemas.microsoft.com/office/powerpoint/2010/main" val="332010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Stormwater</a:t>
            </a:r>
            <a:endParaRPr lang="en-US" dirty="0"/>
          </a:p>
        </p:txBody>
      </p:sp>
      <p:sp>
        <p:nvSpPr>
          <p:cNvPr id="3" name="Content Placeholder 2"/>
          <p:cNvSpPr>
            <a:spLocks noGrp="1"/>
          </p:cNvSpPr>
          <p:nvPr>
            <p:ph idx="1"/>
          </p:nvPr>
        </p:nvSpPr>
        <p:spPr/>
        <p:txBody>
          <a:bodyPr>
            <a:noAutofit/>
          </a:bodyPr>
          <a:lstStyle/>
          <a:p>
            <a:pPr marL="0" indent="0" algn="ctr" defTabSz="274320">
              <a:buNone/>
            </a:pPr>
            <a:r>
              <a:rPr lang="en-US" sz="2400" dirty="0" err="1"/>
              <a:t>Stormwater</a:t>
            </a:r>
            <a:r>
              <a:rPr lang="en-US" sz="2400" dirty="0"/>
              <a:t> is a term used to describe water that originates during precipitation events.  It may also be used to apply to water that originates with snowmelt or runoff water from overwatering that enters the </a:t>
            </a:r>
            <a:r>
              <a:rPr lang="en-US" sz="2400" dirty="0" err="1"/>
              <a:t>stormwater</a:t>
            </a:r>
            <a:r>
              <a:rPr lang="en-US" sz="2400" dirty="0"/>
              <a:t> system. </a:t>
            </a:r>
            <a:r>
              <a:rPr lang="en-US" sz="2400" dirty="0" err="1"/>
              <a:t>Stormwater</a:t>
            </a:r>
            <a:r>
              <a:rPr lang="en-US" sz="2400" dirty="0"/>
              <a:t> that does not soak into the ground becomes surface runoff, which either flows directly into surface waterways or is channeled into storm sewers,  ditches, culverts which eventually discharge to surface waters.</a:t>
            </a:r>
          </a:p>
          <a:p>
            <a:pPr algn="ctr" defTabSz="274320"/>
            <a:endParaRPr lang="en-US" sz="2400" dirty="0"/>
          </a:p>
          <a:p>
            <a:pPr marL="0" indent="0" algn="ctr" defTabSz="274320">
              <a:buNone/>
            </a:pPr>
            <a:r>
              <a:rPr lang="en-US" sz="2400" dirty="0" err="1" smtClean="0"/>
              <a:t>Stormwater</a:t>
            </a:r>
            <a:r>
              <a:rPr lang="en-US" sz="2400" dirty="0" smtClean="0"/>
              <a:t> </a:t>
            </a:r>
            <a:r>
              <a:rPr lang="en-US" sz="2400" dirty="0"/>
              <a:t>is of concern for two main issues: one related to the volume and timing of runoff water ( flood control and water supplies) and the other related to potential contaminants that the water is carrying, i.e. water pollution. </a:t>
            </a:r>
          </a:p>
        </p:txBody>
      </p:sp>
    </p:spTree>
    <p:extLst>
      <p:ext uri="{BB962C8B-B14F-4D97-AF65-F5344CB8AC3E}">
        <p14:creationId xmlns:p14="http://schemas.microsoft.com/office/powerpoint/2010/main" val="2492104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pPr algn="ctr"/>
            <a:r>
              <a:rPr lang="en-US" b="1" dirty="0" err="1" smtClean="0"/>
              <a:t>Stormwater</a:t>
            </a:r>
            <a:r>
              <a:rPr lang="en-US" b="1" dirty="0" smtClean="0"/>
              <a:t> Management</a:t>
            </a:r>
            <a:r>
              <a:rPr lang="en-US" sz="2800" b="1" dirty="0" smtClean="0"/>
              <a:t/>
            </a:r>
            <a:br>
              <a:rPr lang="en-US" sz="2800" b="1" dirty="0" smtClean="0"/>
            </a:br>
            <a:r>
              <a:rPr lang="en-US" sz="2800" b="1" dirty="0"/>
              <a:t/>
            </a:r>
            <a:br>
              <a:rPr lang="en-US" sz="2800" b="1" dirty="0"/>
            </a:br>
            <a:r>
              <a:rPr lang="en-US" sz="2800" b="1" dirty="0" smtClean="0">
                <a:solidFill>
                  <a:schemeClr val="accent5"/>
                </a:solidFill>
              </a:rPr>
              <a:t>Challenges for Urban Settings</a:t>
            </a:r>
            <a:endParaRPr lang="en-US" sz="2400" b="1" dirty="0">
              <a:solidFill>
                <a:schemeClr val="accent5"/>
              </a:solidFill>
            </a:endParaRP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pic>
        <p:nvPicPr>
          <p:cNvPr id="7" name="Picture 1"/>
          <p:cNvPicPr>
            <a:picLocks noChangeAspect="1" noChangeArrowheads="1"/>
          </p:cNvPicPr>
          <p:nvPr/>
        </p:nvPicPr>
        <p:blipFill>
          <a:blip r:embed="rId4" cstate="print"/>
          <a:srcRect/>
          <a:stretch>
            <a:fillRect/>
          </a:stretch>
        </p:blipFill>
        <p:spPr bwMode="auto">
          <a:xfrm>
            <a:off x="7915771" y="-1"/>
            <a:ext cx="4276229" cy="3291401"/>
          </a:xfrm>
          <a:prstGeom prst="rect">
            <a:avLst/>
          </a:prstGeom>
          <a:noFill/>
          <a:ln w="25400">
            <a:solidFill>
              <a:schemeClr val="tx1"/>
            </a:solidFill>
            <a:miter lim="800000"/>
            <a:headEnd/>
            <a:tailEnd/>
          </a:ln>
        </p:spPr>
      </p:pic>
      <p:pic>
        <p:nvPicPr>
          <p:cNvPr id="11" name="Picture 10" descr="https://encrypted-tbn3.gstatic.com/images?q=tbn:ANd9GcQJ_SmfX648EMe3glfF_R1nCnXZHTLGe-eKxl3nSrAwQ4Onkg-L"/>
          <p:cNvPicPr>
            <a:picLocks noChangeAspect="1" noChangeArrowheads="1"/>
          </p:cNvPicPr>
          <p:nvPr/>
        </p:nvPicPr>
        <p:blipFill>
          <a:blip r:embed="rId5" cstate="print"/>
          <a:srcRect/>
          <a:stretch>
            <a:fillRect/>
          </a:stretch>
        </p:blipFill>
        <p:spPr bwMode="auto">
          <a:xfrm>
            <a:off x="7915771" y="3714750"/>
            <a:ext cx="4276230" cy="3118755"/>
          </a:xfrm>
          <a:prstGeom prst="rect">
            <a:avLst/>
          </a:prstGeom>
          <a:noFill/>
          <a:ln w="25400">
            <a:solidFill>
              <a:schemeClr val="tx1"/>
            </a:solidFill>
          </a:ln>
        </p:spPr>
      </p:pic>
      <p:sp>
        <p:nvSpPr>
          <p:cNvPr id="3" name="TextBox 2"/>
          <p:cNvSpPr txBox="1"/>
          <p:nvPr/>
        </p:nvSpPr>
        <p:spPr>
          <a:xfrm>
            <a:off x="3681660" y="1428750"/>
            <a:ext cx="3995489" cy="1077218"/>
          </a:xfrm>
          <a:prstGeom prst="rect">
            <a:avLst/>
          </a:prstGeom>
          <a:noFill/>
        </p:spPr>
        <p:txBody>
          <a:bodyPr wrap="square" rtlCol="0">
            <a:spAutoFit/>
          </a:bodyPr>
          <a:lstStyle/>
          <a:p>
            <a:r>
              <a:rPr lang="en-US" sz="3200" dirty="0" smtClean="0"/>
              <a:t>Impermeable surfaces and compacted soils </a:t>
            </a:r>
            <a:endParaRPr lang="en-US" sz="3200" dirty="0"/>
          </a:p>
        </p:txBody>
      </p:sp>
      <p:sp>
        <p:nvSpPr>
          <p:cNvPr id="12" name="TextBox 11"/>
          <p:cNvSpPr txBox="1"/>
          <p:nvPr/>
        </p:nvSpPr>
        <p:spPr>
          <a:xfrm>
            <a:off x="3896717" y="4647802"/>
            <a:ext cx="4304804" cy="1077218"/>
          </a:xfrm>
          <a:prstGeom prst="rect">
            <a:avLst/>
          </a:prstGeom>
          <a:noFill/>
        </p:spPr>
        <p:txBody>
          <a:bodyPr wrap="square" rtlCol="0">
            <a:spAutoFit/>
          </a:bodyPr>
          <a:lstStyle/>
          <a:p>
            <a:r>
              <a:rPr lang="en-US" sz="3200" dirty="0" smtClean="0"/>
              <a:t>Decreased infiltration and Increased runoff</a:t>
            </a:r>
            <a:endParaRPr lang="en-US" sz="3200" dirty="0"/>
          </a:p>
        </p:txBody>
      </p:sp>
      <p:cxnSp>
        <p:nvCxnSpPr>
          <p:cNvPr id="13" name="Straight Arrow Connector 12"/>
          <p:cNvCxnSpPr/>
          <p:nvPr/>
        </p:nvCxnSpPr>
        <p:spPr>
          <a:xfrm>
            <a:off x="5679404" y="2505968"/>
            <a:ext cx="0" cy="2141834"/>
          </a:xfrm>
          <a:prstGeom prst="straightConnector1">
            <a:avLst/>
          </a:prstGeom>
          <a:ln w="76200">
            <a:solidFill>
              <a:srgbClr val="8CC54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77569" y="3291400"/>
            <a:ext cx="1943100" cy="461665"/>
          </a:xfrm>
          <a:prstGeom prst="rect">
            <a:avLst/>
          </a:prstGeom>
          <a:noFill/>
        </p:spPr>
        <p:txBody>
          <a:bodyPr wrap="square" rtlCol="0">
            <a:spAutoFit/>
          </a:bodyPr>
          <a:lstStyle/>
          <a:p>
            <a:r>
              <a:rPr lang="en-US" sz="2400" i="1" dirty="0" smtClean="0"/>
              <a:t>leads to</a:t>
            </a:r>
            <a:endParaRPr lang="en-US" sz="2400" i="1" dirty="0"/>
          </a:p>
        </p:txBody>
      </p:sp>
    </p:spTree>
    <p:extLst>
      <p:ext uri="{BB962C8B-B14F-4D97-AF65-F5344CB8AC3E}">
        <p14:creationId xmlns:p14="http://schemas.microsoft.com/office/powerpoint/2010/main" val="83003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pPr algn="ctr"/>
            <a:r>
              <a:rPr lang="en-US" b="1" dirty="0" err="1" smtClean="0"/>
              <a:t>Stormwater</a:t>
            </a:r>
            <a:r>
              <a:rPr lang="en-US" b="1" dirty="0" smtClean="0"/>
              <a:t> Management</a:t>
            </a:r>
            <a:r>
              <a:rPr lang="en-US" sz="2800" b="1" dirty="0" smtClean="0"/>
              <a:t/>
            </a:r>
            <a:br>
              <a:rPr lang="en-US" sz="2800" b="1" dirty="0" smtClean="0"/>
            </a:br>
            <a:r>
              <a:rPr lang="en-US" sz="2800" b="1" dirty="0"/>
              <a:t/>
            </a:r>
            <a:br>
              <a:rPr lang="en-US" sz="2800" b="1" dirty="0"/>
            </a:br>
            <a:r>
              <a:rPr lang="en-US" sz="2800" b="1" dirty="0" smtClean="0">
                <a:solidFill>
                  <a:schemeClr val="accent5"/>
                </a:solidFill>
              </a:rPr>
              <a:t>Challenges for Urban Settings</a:t>
            </a:r>
            <a:endParaRPr lang="en-US" sz="2400" b="1" dirty="0">
              <a:solidFill>
                <a:schemeClr val="accent5"/>
              </a:solidFill>
            </a:endParaRP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2"/>
          <a:stretch>
            <a:fillRect/>
          </a:stretch>
        </p:blipFill>
        <p:spPr>
          <a:xfrm>
            <a:off x="391146" y="6139171"/>
            <a:ext cx="2671028" cy="675284"/>
          </a:xfrm>
        </p:spPr>
      </p:pic>
      <p:sp>
        <p:nvSpPr>
          <p:cNvPr id="3" name="TextBox 2"/>
          <p:cNvSpPr txBox="1"/>
          <p:nvPr/>
        </p:nvSpPr>
        <p:spPr>
          <a:xfrm>
            <a:off x="3609231" y="577943"/>
            <a:ext cx="3995489" cy="584775"/>
          </a:xfrm>
          <a:prstGeom prst="rect">
            <a:avLst/>
          </a:prstGeom>
          <a:noFill/>
        </p:spPr>
        <p:txBody>
          <a:bodyPr wrap="square" rtlCol="0">
            <a:spAutoFit/>
          </a:bodyPr>
          <a:lstStyle/>
          <a:p>
            <a:r>
              <a:rPr lang="en-US" sz="3200" b="1" u="sng" dirty="0" smtClean="0"/>
              <a:t>Paved Surfaces</a:t>
            </a:r>
            <a:endParaRPr lang="en-US" sz="3200" b="1" u="sng" dirty="0"/>
          </a:p>
        </p:txBody>
      </p:sp>
      <p:pic>
        <p:nvPicPr>
          <p:cNvPr id="10" name="Picture 2"/>
          <p:cNvPicPr>
            <a:picLocks noChangeAspect="1" noChangeArrowheads="1"/>
          </p:cNvPicPr>
          <p:nvPr/>
        </p:nvPicPr>
        <p:blipFill>
          <a:blip r:embed="rId3" cstate="print"/>
          <a:srcRect/>
          <a:stretch>
            <a:fillRect/>
          </a:stretch>
        </p:blipFill>
        <p:spPr bwMode="auto">
          <a:xfrm>
            <a:off x="4363453" y="3432820"/>
            <a:ext cx="3210928" cy="2909178"/>
          </a:xfrm>
          <a:prstGeom prst="rect">
            <a:avLst/>
          </a:prstGeom>
          <a:noFill/>
          <a:ln w="25400">
            <a:solidFill>
              <a:schemeClr val="tx1"/>
            </a:solid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7888705" y="2760598"/>
            <a:ext cx="3962400" cy="3581400"/>
          </a:xfrm>
          <a:prstGeom prst="rect">
            <a:avLst/>
          </a:prstGeom>
          <a:noFill/>
          <a:ln w="25400">
            <a:solidFill>
              <a:schemeClr val="tx1"/>
            </a:solidFill>
            <a:miter lim="800000"/>
            <a:headEnd/>
            <a:tailEnd/>
          </a:ln>
        </p:spPr>
      </p:pic>
      <p:grpSp>
        <p:nvGrpSpPr>
          <p:cNvPr id="16" name="Group 15"/>
          <p:cNvGrpSpPr/>
          <p:nvPr/>
        </p:nvGrpSpPr>
        <p:grpSpPr>
          <a:xfrm>
            <a:off x="5983705" y="1123837"/>
            <a:ext cx="5867400" cy="4303762"/>
            <a:chOff x="2743200" y="725438"/>
            <a:chExt cx="5867400" cy="4303762"/>
          </a:xfrm>
        </p:grpSpPr>
        <p:grpSp>
          <p:nvGrpSpPr>
            <p:cNvPr id="17" name="Group 16"/>
            <p:cNvGrpSpPr/>
            <p:nvPr/>
          </p:nvGrpSpPr>
          <p:grpSpPr>
            <a:xfrm>
              <a:off x="2743200" y="725438"/>
              <a:ext cx="5867400" cy="4303762"/>
              <a:chOff x="2743200" y="725438"/>
              <a:chExt cx="5867400" cy="4303762"/>
            </a:xfrm>
          </p:grpSpPr>
          <p:grpSp>
            <p:nvGrpSpPr>
              <p:cNvPr id="19" name="Group 18"/>
              <p:cNvGrpSpPr/>
              <p:nvPr/>
            </p:nvGrpSpPr>
            <p:grpSpPr>
              <a:xfrm>
                <a:off x="2743200" y="2438400"/>
                <a:ext cx="3352800" cy="2590800"/>
                <a:chOff x="2895600" y="2590800"/>
                <a:chExt cx="3200400" cy="2438400"/>
              </a:xfrm>
            </p:grpSpPr>
            <p:sp>
              <p:nvSpPr>
                <p:cNvPr id="21" name="TextBox 20"/>
                <p:cNvSpPr txBox="1"/>
                <p:nvPr/>
              </p:nvSpPr>
              <p:spPr>
                <a:xfrm>
                  <a:off x="3352801" y="2590800"/>
                  <a:ext cx="2180265" cy="347607"/>
                </a:xfrm>
                <a:prstGeom prst="rect">
                  <a:avLst/>
                </a:prstGeom>
                <a:solidFill>
                  <a:schemeClr val="bg1"/>
                </a:solidFill>
                <a:ln w="25400">
                  <a:solidFill>
                    <a:schemeClr val="tx1"/>
                  </a:solidFill>
                </a:ln>
              </p:spPr>
              <p:txBody>
                <a:bodyPr wrap="none" rtlCol="0">
                  <a:spAutoFit/>
                </a:bodyPr>
                <a:lstStyle/>
                <a:p>
                  <a:r>
                    <a:rPr lang="en-US" b="1" dirty="0" smtClean="0"/>
                    <a:t>Pollution laden runoff</a:t>
                  </a:r>
                  <a:endParaRPr lang="en-US" b="1" dirty="0"/>
                </a:p>
              </p:txBody>
            </p:sp>
            <p:cxnSp>
              <p:nvCxnSpPr>
                <p:cNvPr id="22" name="Straight Arrow Connector 21"/>
                <p:cNvCxnSpPr/>
                <p:nvPr/>
              </p:nvCxnSpPr>
              <p:spPr>
                <a:xfrm flipH="1">
                  <a:off x="2895600" y="2971800"/>
                  <a:ext cx="1447800" cy="2057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343400" y="2971800"/>
                  <a:ext cx="1752600" cy="1676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0" name="Picture 5" descr="http://www.basinalliance.org/data/images/water-oil_stormdrain_322px.jpg"/>
              <p:cNvPicPr>
                <a:picLocks noChangeAspect="1" noChangeArrowheads="1"/>
              </p:cNvPicPr>
              <p:nvPr/>
            </p:nvPicPr>
            <p:blipFill>
              <a:blip r:embed="rId5" cstate="print"/>
              <a:srcRect/>
              <a:stretch>
                <a:fillRect/>
              </a:stretch>
            </p:blipFill>
            <p:spPr bwMode="auto">
              <a:xfrm>
                <a:off x="5739633" y="725438"/>
                <a:ext cx="2870967" cy="1916951"/>
              </a:xfrm>
              <a:prstGeom prst="rect">
                <a:avLst/>
              </a:prstGeom>
              <a:noFill/>
              <a:ln w="25400">
                <a:solidFill>
                  <a:schemeClr val="tx1"/>
                </a:solidFill>
              </a:ln>
            </p:spPr>
          </p:pic>
        </p:grpSp>
        <p:cxnSp>
          <p:nvCxnSpPr>
            <p:cNvPr id="18" name="Shape 18"/>
            <p:cNvCxnSpPr>
              <a:stCxn id="21" idx="0"/>
            </p:cNvCxnSpPr>
            <p:nvPr/>
          </p:nvCxnSpPr>
          <p:spPr>
            <a:xfrm rot="5400000" flipH="1" flipV="1">
              <a:off x="4468109" y="1191511"/>
              <a:ext cx="1142996" cy="1350782"/>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3355804" y="1021359"/>
            <a:ext cx="5370907" cy="1384995"/>
          </a:xfrm>
          <a:prstGeom prst="rect">
            <a:avLst/>
          </a:prstGeom>
          <a:noFill/>
        </p:spPr>
        <p:txBody>
          <a:bodyPr wrap="square" rtlCol="0">
            <a:spAutoFit/>
          </a:bodyPr>
          <a:lstStyle/>
          <a:p>
            <a:pPr marL="457200" indent="-457200">
              <a:buFontTx/>
              <a:buChar char="-"/>
            </a:pPr>
            <a:r>
              <a:rPr lang="en-US" sz="2800" i="1" dirty="0" smtClean="0"/>
              <a:t>No groundwater recharge</a:t>
            </a:r>
          </a:p>
          <a:p>
            <a:pPr marL="457200" indent="-457200">
              <a:buFontTx/>
              <a:buChar char="-"/>
            </a:pPr>
            <a:r>
              <a:rPr lang="en-US" sz="2800" i="1" dirty="0" smtClean="0"/>
              <a:t>Cannot store water</a:t>
            </a:r>
          </a:p>
          <a:p>
            <a:pPr marL="457200" indent="-457200">
              <a:buFontTx/>
              <a:buChar char="-"/>
            </a:pPr>
            <a:r>
              <a:rPr lang="en-US" sz="2800" i="1" dirty="0" smtClean="0"/>
              <a:t>Inhospitable to plant life</a:t>
            </a:r>
            <a:endParaRPr lang="en-US" sz="2800" i="1" dirty="0"/>
          </a:p>
        </p:txBody>
      </p:sp>
    </p:spTree>
    <p:extLst>
      <p:ext uri="{BB962C8B-B14F-4D97-AF65-F5344CB8AC3E}">
        <p14:creationId xmlns:p14="http://schemas.microsoft.com/office/powerpoint/2010/main" val="403544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pPr algn="ctr"/>
            <a:r>
              <a:rPr lang="en-US" b="1" dirty="0" smtClean="0"/>
              <a:t>Challenges of Common </a:t>
            </a:r>
            <a:r>
              <a:rPr lang="en-US" b="1" dirty="0" err="1" smtClean="0"/>
              <a:t>Stormwater</a:t>
            </a:r>
            <a:r>
              <a:rPr lang="en-US" b="1" dirty="0" smtClean="0"/>
              <a:t> Practices</a:t>
            </a:r>
            <a:r>
              <a:rPr lang="en-US" sz="2800" b="1" dirty="0" smtClean="0"/>
              <a:t/>
            </a:r>
            <a:br>
              <a:rPr lang="en-US" sz="2800" b="1" dirty="0" smtClean="0"/>
            </a:br>
            <a:r>
              <a:rPr lang="en-US" sz="2800" b="1" dirty="0"/>
              <a:t/>
            </a:r>
            <a:br>
              <a:rPr lang="en-US" sz="2800" b="1" dirty="0"/>
            </a:br>
            <a:r>
              <a:rPr lang="en-US" sz="2800" b="1" dirty="0" smtClean="0">
                <a:solidFill>
                  <a:schemeClr val="accent5"/>
                </a:solidFill>
              </a:rPr>
              <a:t>Infiltration Infrastructure</a:t>
            </a:r>
            <a:endParaRPr lang="en-US" sz="2400" b="1" dirty="0">
              <a:solidFill>
                <a:schemeClr val="accent5"/>
              </a:solidFill>
            </a:endParaRP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24" name="TextBox 23"/>
          <p:cNvSpPr txBox="1"/>
          <p:nvPr/>
        </p:nvSpPr>
        <p:spPr>
          <a:xfrm>
            <a:off x="5232730" y="2737864"/>
            <a:ext cx="5050259" cy="1384995"/>
          </a:xfrm>
          <a:prstGeom prst="rect">
            <a:avLst/>
          </a:prstGeom>
          <a:noFill/>
        </p:spPr>
        <p:txBody>
          <a:bodyPr wrap="square" rtlCol="0">
            <a:spAutoFit/>
          </a:bodyPr>
          <a:lstStyle/>
          <a:p>
            <a:pPr algn="ctr"/>
            <a:r>
              <a:rPr lang="en-US" sz="2800" i="1" dirty="0" smtClean="0"/>
              <a:t>Concentrated </a:t>
            </a:r>
            <a:r>
              <a:rPr lang="en-US" sz="2800" i="1" dirty="0" err="1" smtClean="0"/>
              <a:t>stormwater</a:t>
            </a:r>
            <a:r>
              <a:rPr lang="en-US" sz="2800" i="1" dirty="0" smtClean="0"/>
              <a:t> </a:t>
            </a:r>
          </a:p>
          <a:p>
            <a:pPr algn="ctr"/>
            <a:r>
              <a:rPr lang="en-US" sz="2800" i="1" dirty="0" smtClean="0"/>
              <a:t>= </a:t>
            </a:r>
          </a:p>
          <a:p>
            <a:pPr algn="ctr"/>
            <a:r>
              <a:rPr lang="en-US" sz="2800" i="1" dirty="0" smtClean="0"/>
              <a:t>higher risk of contaminated water</a:t>
            </a:r>
          </a:p>
        </p:txBody>
      </p:sp>
      <p:pic>
        <p:nvPicPr>
          <p:cNvPr id="25" name="Picture 2"/>
          <p:cNvPicPr>
            <a:picLocks noChangeAspect="1" noChangeArrowheads="1"/>
          </p:cNvPicPr>
          <p:nvPr/>
        </p:nvPicPr>
        <p:blipFill>
          <a:blip r:embed="rId4" cstate="print"/>
          <a:srcRect/>
          <a:stretch>
            <a:fillRect/>
          </a:stretch>
        </p:blipFill>
        <p:spPr bwMode="auto">
          <a:xfrm>
            <a:off x="3995721" y="342327"/>
            <a:ext cx="3353752" cy="2395537"/>
          </a:xfrm>
          <a:prstGeom prst="rect">
            <a:avLst/>
          </a:prstGeom>
          <a:noFill/>
          <a:ln w="25400">
            <a:solidFill>
              <a:schemeClr val="tx1"/>
            </a:solidFill>
            <a:miter lim="800000"/>
            <a:headEnd/>
            <a:tailEnd/>
          </a:ln>
        </p:spPr>
      </p:pic>
      <p:pic>
        <p:nvPicPr>
          <p:cNvPr id="26" name="Picture 6" descr="http://1.bp.blogspot.com/-Ia6YdUGjjBk/VLPg4IHrnTI/AAAAAAAAEXg/kHBb9kqJhwQ/s1600/Maplebrook%2BRain%2BGarden_s.jpg"/>
          <p:cNvPicPr>
            <a:picLocks noChangeAspect="1" noChangeArrowheads="1"/>
          </p:cNvPicPr>
          <p:nvPr/>
        </p:nvPicPr>
        <p:blipFill>
          <a:blip r:embed="rId5" cstate="print"/>
          <a:srcRect/>
          <a:stretch>
            <a:fillRect/>
          </a:stretch>
        </p:blipFill>
        <p:spPr bwMode="auto">
          <a:xfrm>
            <a:off x="8144793" y="340528"/>
            <a:ext cx="3194394" cy="2399136"/>
          </a:xfrm>
          <a:prstGeom prst="rect">
            <a:avLst/>
          </a:prstGeom>
          <a:noFill/>
          <a:ln w="25400">
            <a:solidFill>
              <a:schemeClr val="tx1"/>
            </a:solidFill>
          </a:ln>
        </p:spPr>
      </p:pic>
      <p:pic>
        <p:nvPicPr>
          <p:cNvPr id="27" name="Picture 7"/>
          <p:cNvPicPr>
            <a:picLocks noChangeAspect="1" noChangeArrowheads="1"/>
          </p:cNvPicPr>
          <p:nvPr/>
        </p:nvPicPr>
        <p:blipFill>
          <a:blip r:embed="rId6" cstate="print"/>
          <a:srcRect/>
          <a:stretch>
            <a:fillRect/>
          </a:stretch>
        </p:blipFill>
        <p:spPr bwMode="auto">
          <a:xfrm>
            <a:off x="3973604" y="4501164"/>
            <a:ext cx="3660423" cy="2047875"/>
          </a:xfrm>
          <a:prstGeom prst="rect">
            <a:avLst/>
          </a:prstGeom>
          <a:noFill/>
          <a:ln w="25400">
            <a:solidFill>
              <a:schemeClr val="tx1"/>
            </a:solidFill>
            <a:miter lim="800000"/>
            <a:headEnd/>
            <a:tailEnd/>
          </a:ln>
        </p:spPr>
      </p:pic>
      <p:pic>
        <p:nvPicPr>
          <p:cNvPr id="28" name="Picture 4" descr="http://www.dauphincd.org/swm/swm%20pictures/outlet%203.JPG"/>
          <p:cNvPicPr>
            <a:picLocks noChangeAspect="1" noChangeArrowheads="1"/>
          </p:cNvPicPr>
          <p:nvPr/>
        </p:nvPicPr>
        <p:blipFill>
          <a:blip r:embed="rId7" cstate="print"/>
          <a:srcRect/>
          <a:stretch>
            <a:fillRect/>
          </a:stretch>
        </p:blipFill>
        <p:spPr bwMode="auto">
          <a:xfrm>
            <a:off x="8545457" y="4470521"/>
            <a:ext cx="2793730" cy="2047875"/>
          </a:xfrm>
          <a:prstGeom prst="rect">
            <a:avLst/>
          </a:prstGeom>
          <a:noFill/>
          <a:ln w="25400">
            <a:solidFill>
              <a:schemeClr val="tx1"/>
            </a:solidFill>
          </a:ln>
        </p:spPr>
      </p:pic>
    </p:spTree>
    <p:extLst>
      <p:ext uri="{BB962C8B-B14F-4D97-AF65-F5344CB8AC3E}">
        <p14:creationId xmlns:p14="http://schemas.microsoft.com/office/powerpoint/2010/main" val="1628731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ww.sudswales.com/wp-content/uploads/2011/07/retention-pond.jpg"/>
          <p:cNvPicPr>
            <a:picLocks noChangeAspect="1" noChangeArrowheads="1"/>
          </p:cNvPicPr>
          <p:nvPr/>
        </p:nvPicPr>
        <p:blipFill>
          <a:blip r:embed="rId2" cstate="print"/>
          <a:srcRect/>
          <a:stretch>
            <a:fillRect/>
          </a:stretch>
        </p:blipFill>
        <p:spPr bwMode="auto">
          <a:xfrm>
            <a:off x="3525509" y="2615429"/>
            <a:ext cx="3790561" cy="2476501"/>
          </a:xfrm>
          <a:prstGeom prst="rect">
            <a:avLst/>
          </a:prstGeom>
          <a:noFill/>
          <a:ln w="25400">
            <a:solidFill>
              <a:schemeClr val="tx1"/>
            </a:solidFill>
          </a:ln>
        </p:spPr>
      </p:pic>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pPr algn="ctr"/>
            <a:r>
              <a:rPr lang="en-US" b="1" dirty="0" smtClean="0"/>
              <a:t>Challenges of Common </a:t>
            </a:r>
            <a:r>
              <a:rPr lang="en-US" b="1" dirty="0" err="1" smtClean="0"/>
              <a:t>Stormwater</a:t>
            </a:r>
            <a:r>
              <a:rPr lang="en-US" b="1" dirty="0" smtClean="0"/>
              <a:t> Practices</a:t>
            </a:r>
            <a:r>
              <a:rPr lang="en-US" sz="2800" b="1" dirty="0" smtClean="0"/>
              <a:t/>
            </a:r>
            <a:br>
              <a:rPr lang="en-US" sz="2800" b="1" dirty="0" smtClean="0"/>
            </a:br>
            <a:r>
              <a:rPr lang="en-US" sz="2800" b="1" dirty="0"/>
              <a:t/>
            </a:r>
            <a:br>
              <a:rPr lang="en-US" sz="2800" b="1" dirty="0"/>
            </a:br>
            <a:r>
              <a:rPr lang="en-US" sz="2800" b="1" dirty="0" smtClean="0">
                <a:solidFill>
                  <a:schemeClr val="accent5"/>
                </a:solidFill>
              </a:rPr>
              <a:t>Detention and Retention Ponds</a:t>
            </a:r>
            <a:endParaRPr lang="en-US" sz="2400" b="1" dirty="0">
              <a:solidFill>
                <a:schemeClr val="accent5"/>
              </a:solidFill>
            </a:endParaRP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24" name="TextBox 23"/>
          <p:cNvSpPr txBox="1"/>
          <p:nvPr/>
        </p:nvSpPr>
        <p:spPr>
          <a:xfrm>
            <a:off x="3644561" y="743650"/>
            <a:ext cx="7023439" cy="1384995"/>
          </a:xfrm>
          <a:prstGeom prst="rect">
            <a:avLst/>
          </a:prstGeom>
          <a:noFill/>
        </p:spPr>
        <p:txBody>
          <a:bodyPr wrap="square" rtlCol="0">
            <a:spAutoFit/>
          </a:bodyPr>
          <a:lstStyle/>
          <a:p>
            <a:pPr marL="457200" indent="-457200">
              <a:buFontTx/>
              <a:buChar char="-"/>
            </a:pPr>
            <a:r>
              <a:rPr lang="en-US" sz="2800" i="1" dirty="0" smtClean="0"/>
              <a:t>Take up open space</a:t>
            </a:r>
          </a:p>
          <a:p>
            <a:pPr marL="457200" indent="-457200">
              <a:buFontTx/>
              <a:buChar char="-"/>
            </a:pPr>
            <a:r>
              <a:rPr lang="en-US" sz="2800" i="1" dirty="0" smtClean="0"/>
              <a:t>Lack distributed infiltration</a:t>
            </a:r>
          </a:p>
          <a:p>
            <a:pPr marL="457200" indent="-457200">
              <a:buFontTx/>
              <a:buChar char="-"/>
            </a:pPr>
            <a:r>
              <a:rPr lang="en-US" sz="2800" i="1" dirty="0" smtClean="0"/>
              <a:t>Issues with safety, pests, &amp; aesthetics</a:t>
            </a:r>
          </a:p>
        </p:txBody>
      </p:sp>
      <p:pic>
        <p:nvPicPr>
          <p:cNvPr id="10" name="Picture 2"/>
          <p:cNvPicPr>
            <a:picLocks noChangeAspect="1" noChangeArrowheads="1"/>
          </p:cNvPicPr>
          <p:nvPr/>
        </p:nvPicPr>
        <p:blipFill>
          <a:blip r:embed="rId4" cstate="print"/>
          <a:srcRect/>
          <a:stretch>
            <a:fillRect/>
          </a:stretch>
        </p:blipFill>
        <p:spPr bwMode="auto">
          <a:xfrm>
            <a:off x="6117910" y="3937905"/>
            <a:ext cx="3843164" cy="2876550"/>
          </a:xfrm>
          <a:prstGeom prst="rect">
            <a:avLst/>
          </a:prstGeom>
          <a:noFill/>
          <a:ln w="25400">
            <a:solidFill>
              <a:schemeClr val="tx1"/>
            </a:solidFill>
            <a:miter lim="800000"/>
            <a:headEnd/>
            <a:tailEnd/>
          </a:ln>
        </p:spPr>
      </p:pic>
      <p:pic>
        <p:nvPicPr>
          <p:cNvPr id="9" name="Picture 1"/>
          <p:cNvPicPr>
            <a:picLocks noChangeAspect="1" noChangeArrowheads="1"/>
          </p:cNvPicPr>
          <p:nvPr/>
        </p:nvPicPr>
        <p:blipFill>
          <a:blip r:embed="rId5" cstate="print"/>
          <a:srcRect/>
          <a:stretch>
            <a:fillRect/>
          </a:stretch>
        </p:blipFill>
        <p:spPr bwMode="auto">
          <a:xfrm>
            <a:off x="8290014" y="2207732"/>
            <a:ext cx="3755321" cy="2805111"/>
          </a:xfrm>
          <a:prstGeom prst="rect">
            <a:avLst/>
          </a:prstGeom>
          <a:noFill/>
          <a:ln w="25400">
            <a:solidFill>
              <a:schemeClr val="tx1"/>
            </a:solidFill>
            <a:miter lim="800000"/>
            <a:headEnd/>
            <a:tailEnd/>
          </a:ln>
        </p:spPr>
      </p:pic>
    </p:spTree>
    <p:extLst>
      <p:ext uri="{BB962C8B-B14F-4D97-AF65-F5344CB8AC3E}">
        <p14:creationId xmlns:p14="http://schemas.microsoft.com/office/powerpoint/2010/main" val="3479676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pPr algn="ctr"/>
            <a:r>
              <a:rPr lang="en-US" b="1" dirty="0" err="1" smtClean="0"/>
              <a:t>Stormwater</a:t>
            </a:r>
            <a:r>
              <a:rPr lang="en-US" b="1" dirty="0" smtClean="0"/>
              <a:t> Management</a:t>
            </a:r>
            <a:r>
              <a:rPr lang="en-US" sz="2800" b="1" dirty="0" smtClean="0"/>
              <a:t/>
            </a:r>
            <a:br>
              <a:rPr lang="en-US" sz="2800" b="1" dirty="0" smtClean="0"/>
            </a:br>
            <a:r>
              <a:rPr lang="en-US" sz="2800" b="1" dirty="0"/>
              <a:t/>
            </a:r>
            <a:br>
              <a:rPr lang="en-US" sz="2800" b="1" dirty="0"/>
            </a:br>
            <a:r>
              <a:rPr lang="en-US" sz="2800" b="1" dirty="0" smtClean="0">
                <a:solidFill>
                  <a:schemeClr val="accent5"/>
                </a:solidFill>
              </a:rPr>
              <a:t>The Role of Trees</a:t>
            </a:r>
            <a:endParaRPr lang="en-US" sz="2400" b="1" dirty="0">
              <a:solidFill>
                <a:schemeClr val="accent5"/>
              </a:solidFill>
            </a:endParaRP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2"/>
          <a:stretch>
            <a:fillRect/>
          </a:stretch>
        </p:blipFill>
        <p:spPr>
          <a:xfrm>
            <a:off x="391146" y="6139171"/>
            <a:ext cx="2671028" cy="675284"/>
          </a:xfrm>
        </p:spPr>
      </p:pic>
      <p:sp>
        <p:nvSpPr>
          <p:cNvPr id="24" name="TextBox 23"/>
          <p:cNvSpPr txBox="1"/>
          <p:nvPr/>
        </p:nvSpPr>
        <p:spPr>
          <a:xfrm>
            <a:off x="4960015" y="0"/>
            <a:ext cx="5339018" cy="954107"/>
          </a:xfrm>
          <a:prstGeom prst="rect">
            <a:avLst/>
          </a:prstGeom>
          <a:noFill/>
        </p:spPr>
        <p:txBody>
          <a:bodyPr wrap="square" rtlCol="0">
            <a:spAutoFit/>
          </a:bodyPr>
          <a:lstStyle/>
          <a:p>
            <a:pPr algn="ctr"/>
            <a:r>
              <a:rPr lang="en-US" sz="2800" i="1" dirty="0" smtClean="0"/>
              <a:t>We can’t mimic pre-development hydrologic cycles WITHOUT plants!</a:t>
            </a:r>
          </a:p>
        </p:txBody>
      </p:sp>
      <p:pic>
        <p:nvPicPr>
          <p:cNvPr id="8" name="Picture 7" descr="https://upload.wikimedia.org/wikipedia/commons/4/46/Natural_%26_impervious_cover_diagrams_EPA.jpg"/>
          <p:cNvPicPr>
            <a:picLocks noChangeAspect="1" noChangeArrowheads="1"/>
          </p:cNvPicPr>
          <p:nvPr/>
        </p:nvPicPr>
        <p:blipFill>
          <a:blip r:embed="rId3" cstate="print"/>
          <a:srcRect/>
          <a:stretch>
            <a:fillRect/>
          </a:stretch>
        </p:blipFill>
        <p:spPr bwMode="auto">
          <a:xfrm>
            <a:off x="3485149" y="1495924"/>
            <a:ext cx="8326908" cy="4166937"/>
          </a:xfrm>
          <a:prstGeom prst="rect">
            <a:avLst/>
          </a:prstGeom>
          <a:noFill/>
          <a:ln w="25400">
            <a:solidFill>
              <a:schemeClr val="tx1"/>
            </a:solidFill>
          </a:ln>
        </p:spPr>
      </p:pic>
    </p:spTree>
    <p:extLst>
      <p:ext uri="{BB962C8B-B14F-4D97-AF65-F5344CB8AC3E}">
        <p14:creationId xmlns:p14="http://schemas.microsoft.com/office/powerpoint/2010/main" val="3756528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https://www.tn.gov/assets/entities/agriculture/images/AgForUrbanforests.jpg"/>
          <p:cNvPicPr>
            <a:picLocks noChangeAspect="1" noChangeArrowheads="1"/>
          </p:cNvPicPr>
          <p:nvPr/>
        </p:nvPicPr>
        <p:blipFill>
          <a:blip r:embed="rId3" cstate="print"/>
          <a:srcRect/>
          <a:stretch>
            <a:fillRect/>
          </a:stretch>
        </p:blipFill>
        <p:spPr bwMode="auto">
          <a:xfrm>
            <a:off x="7684351" y="1199346"/>
            <a:ext cx="3723063" cy="2694184"/>
          </a:xfrm>
          <a:prstGeom prst="rect">
            <a:avLst/>
          </a:prstGeom>
          <a:noFill/>
          <a:ln w="25400">
            <a:solidFill>
              <a:schemeClr val="tx1"/>
            </a:solidFill>
          </a:ln>
        </p:spPr>
      </p:pic>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pPr algn="ctr"/>
            <a:r>
              <a:rPr lang="en-US" b="1" dirty="0" smtClean="0"/>
              <a:t>How do we do it?</a:t>
            </a:r>
            <a:r>
              <a:rPr lang="en-US" sz="2800" b="1" dirty="0" smtClean="0"/>
              <a:t/>
            </a:r>
            <a:br>
              <a:rPr lang="en-US" sz="2800" b="1" dirty="0" smtClean="0"/>
            </a:br>
            <a:r>
              <a:rPr lang="en-US" sz="2800" b="1" dirty="0"/>
              <a:t/>
            </a:r>
            <a:br>
              <a:rPr lang="en-US" sz="2800" b="1" dirty="0"/>
            </a:br>
            <a:r>
              <a:rPr lang="en-US" sz="2800" b="1" dirty="0" smtClean="0">
                <a:solidFill>
                  <a:schemeClr val="accent5"/>
                </a:solidFill>
              </a:rPr>
              <a:t>Incorporating Trees into </a:t>
            </a:r>
            <a:r>
              <a:rPr lang="en-US" sz="2800" b="1" dirty="0" err="1" smtClean="0">
                <a:solidFill>
                  <a:schemeClr val="accent5"/>
                </a:solidFill>
              </a:rPr>
              <a:t>Stormwater</a:t>
            </a:r>
            <a:r>
              <a:rPr lang="en-US" sz="2800" b="1" dirty="0" smtClean="0">
                <a:solidFill>
                  <a:schemeClr val="accent5"/>
                </a:solidFill>
              </a:rPr>
              <a:t> Management</a:t>
            </a:r>
            <a:endParaRPr lang="en-US" sz="2400" b="1" dirty="0">
              <a:solidFill>
                <a:schemeClr val="accent5"/>
              </a:solidFill>
            </a:endParaRP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4"/>
          <a:stretch>
            <a:fillRect/>
          </a:stretch>
        </p:blipFill>
        <p:spPr>
          <a:xfrm>
            <a:off x="391146" y="6139171"/>
            <a:ext cx="2671028" cy="675284"/>
          </a:xfrm>
        </p:spPr>
      </p:pic>
      <p:sp>
        <p:nvSpPr>
          <p:cNvPr id="24" name="TextBox 23"/>
          <p:cNvSpPr txBox="1"/>
          <p:nvPr/>
        </p:nvSpPr>
        <p:spPr>
          <a:xfrm>
            <a:off x="4568107" y="0"/>
            <a:ext cx="6561222" cy="954107"/>
          </a:xfrm>
          <a:prstGeom prst="rect">
            <a:avLst/>
          </a:prstGeom>
          <a:noFill/>
        </p:spPr>
        <p:txBody>
          <a:bodyPr wrap="square" rtlCol="0">
            <a:spAutoFit/>
          </a:bodyPr>
          <a:lstStyle/>
          <a:p>
            <a:pPr algn="ctr"/>
            <a:r>
              <a:rPr lang="en-US" sz="2800" i="1" dirty="0" smtClean="0"/>
              <a:t>Design to mimic the natural processes provided by native vegetative cover!</a:t>
            </a:r>
          </a:p>
        </p:txBody>
      </p:sp>
      <p:pic>
        <p:nvPicPr>
          <p:cNvPr id="6" name="Picture 10" descr="Image result for urban stormwater management bmp photos"/>
          <p:cNvPicPr>
            <a:picLocks noChangeAspect="1" noChangeArrowheads="1"/>
          </p:cNvPicPr>
          <p:nvPr/>
        </p:nvPicPr>
        <p:blipFill>
          <a:blip r:embed="rId5" cstate="print"/>
          <a:srcRect/>
          <a:stretch>
            <a:fillRect/>
          </a:stretch>
        </p:blipFill>
        <p:spPr bwMode="auto">
          <a:xfrm>
            <a:off x="3889792" y="1209073"/>
            <a:ext cx="3747289" cy="2694184"/>
          </a:xfrm>
          <a:prstGeom prst="rect">
            <a:avLst/>
          </a:prstGeom>
          <a:noFill/>
          <a:ln w="25400">
            <a:solidFill>
              <a:schemeClr val="tx1"/>
            </a:solidFill>
          </a:ln>
        </p:spPr>
      </p:pic>
      <p:pic>
        <p:nvPicPr>
          <p:cNvPr id="9" name="Picture 14" descr="http://www.growingearth.com/wp-content/uploads/2013/09/urban-trees-300x279.jpg"/>
          <p:cNvPicPr>
            <a:picLocks noChangeAspect="1" noChangeArrowheads="1"/>
          </p:cNvPicPr>
          <p:nvPr/>
        </p:nvPicPr>
        <p:blipFill>
          <a:blip r:embed="rId6" cstate="print"/>
          <a:srcRect/>
          <a:stretch>
            <a:fillRect/>
          </a:stretch>
        </p:blipFill>
        <p:spPr bwMode="auto">
          <a:xfrm>
            <a:off x="3477127" y="3953089"/>
            <a:ext cx="2667000" cy="2480311"/>
          </a:xfrm>
          <a:prstGeom prst="rect">
            <a:avLst/>
          </a:prstGeom>
          <a:noFill/>
          <a:ln w="25400">
            <a:solidFill>
              <a:schemeClr val="tx1"/>
            </a:solidFill>
          </a:ln>
        </p:spPr>
      </p:pic>
      <p:pic>
        <p:nvPicPr>
          <p:cNvPr id="10" name="Picture 2" descr="https://s-media-cache-ak0.pinimg.com/736x/4e/b7/7a/4eb77aaed8ac631792c53c7486a00450.jpg"/>
          <p:cNvPicPr>
            <a:picLocks noChangeAspect="1" noChangeArrowheads="1"/>
          </p:cNvPicPr>
          <p:nvPr/>
        </p:nvPicPr>
        <p:blipFill>
          <a:blip r:embed="rId7" cstate="print"/>
          <a:srcRect/>
          <a:stretch>
            <a:fillRect/>
          </a:stretch>
        </p:blipFill>
        <p:spPr bwMode="auto">
          <a:xfrm>
            <a:off x="6151554" y="3933635"/>
            <a:ext cx="3394329" cy="2499765"/>
          </a:xfrm>
          <a:prstGeom prst="rect">
            <a:avLst/>
          </a:prstGeom>
          <a:noFill/>
          <a:ln w="25400">
            <a:solidFill>
              <a:schemeClr val="tx1"/>
            </a:solidFill>
          </a:ln>
        </p:spPr>
      </p:pic>
      <p:pic>
        <p:nvPicPr>
          <p:cNvPr id="11" name="Picture 10" descr="Image result for urban stormwater management bmp photos"/>
          <p:cNvPicPr>
            <a:picLocks noChangeAspect="1" noChangeArrowheads="1"/>
          </p:cNvPicPr>
          <p:nvPr/>
        </p:nvPicPr>
        <p:blipFill rotWithShape="1">
          <a:blip r:embed="rId8" cstate="print"/>
          <a:srcRect l="29195"/>
          <a:stretch/>
        </p:blipFill>
        <p:spPr bwMode="auto">
          <a:xfrm>
            <a:off x="9545883" y="3853425"/>
            <a:ext cx="2548356" cy="2643626"/>
          </a:xfrm>
          <a:prstGeom prst="rect">
            <a:avLst/>
          </a:prstGeom>
          <a:noFill/>
        </p:spPr>
      </p:pic>
    </p:spTree>
    <p:extLst>
      <p:ext uri="{BB962C8B-B14F-4D97-AF65-F5344CB8AC3E}">
        <p14:creationId xmlns:p14="http://schemas.microsoft.com/office/powerpoint/2010/main" val="850631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Logo">
      <a:dk1>
        <a:sysClr val="windowText" lastClr="000000"/>
      </a:dk1>
      <a:lt1>
        <a:sysClr val="window" lastClr="FFFFFF"/>
      </a:lt1>
      <a:dk2>
        <a:srgbClr val="4A3F38"/>
      </a:dk2>
      <a:lt2>
        <a:srgbClr val="F2F2F2"/>
      </a:lt2>
      <a:accent1>
        <a:srgbClr val="BFBFBF"/>
      </a:accent1>
      <a:accent2>
        <a:srgbClr val="D0ECED"/>
      </a:accent2>
      <a:accent3>
        <a:srgbClr val="8CC540"/>
      </a:accent3>
      <a:accent4>
        <a:srgbClr val="46B3CE"/>
      </a:accent4>
      <a:accent5>
        <a:srgbClr val="138CA4"/>
      </a:accent5>
      <a:accent6>
        <a:srgbClr val="A36026"/>
      </a:accent6>
      <a:hlink>
        <a:srgbClr val="46B3CE"/>
      </a:hlink>
      <a:folHlink>
        <a:srgbClr val="D0ECED"/>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589</TotalTime>
  <Words>709</Words>
  <Application>Microsoft Office PowerPoint</Application>
  <PresentationFormat>Widescreen</PresentationFormat>
  <Paragraphs>108</Paragraphs>
  <Slides>19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Corbel</vt:lpstr>
      <vt:lpstr>Wingdings 2</vt:lpstr>
      <vt:lpstr>Frame</vt:lpstr>
      <vt:lpstr>Reducing Stormwater with Trees and  Native Plants</vt:lpstr>
      <vt:lpstr>Learning Objectives  </vt:lpstr>
      <vt:lpstr>Stormwater</vt:lpstr>
      <vt:lpstr>Stormwater Management  Challenges for Urban Settings</vt:lpstr>
      <vt:lpstr>Stormwater Management  Challenges for Urban Settings</vt:lpstr>
      <vt:lpstr>Challenges of Common Stormwater Practices  Infiltration Infrastructure</vt:lpstr>
      <vt:lpstr>Challenges of Common Stormwater Practices  Detention and Retention Ponds</vt:lpstr>
      <vt:lpstr>Stormwater Management  The Role of Trees</vt:lpstr>
      <vt:lpstr>How do we do it?  Incorporating Trees into Stormwater Management</vt:lpstr>
      <vt:lpstr>Benefits of Trees  Reduction of Urban “Heat Island” Effect</vt:lpstr>
      <vt:lpstr>Benefits of Trees  Reduction of  Air Pollution</vt:lpstr>
      <vt:lpstr>Benefits of Trees  Ecosystem Services</vt:lpstr>
      <vt:lpstr>Benefits of Trees  Economic Benefits: City of Goshen</vt:lpstr>
      <vt:lpstr>Benefits of Trees  Social Benefits: City of Goshen</vt:lpstr>
      <vt:lpstr>Benefits of Trees  Ecological Benefits: City of Goshen</vt:lpstr>
      <vt:lpstr>Benefits of Trees  Aesthetic Benefits: City of Goshen</vt:lpstr>
      <vt:lpstr>Explore these links and the “notes” section below each slide for background information</vt:lpstr>
      <vt:lpstr>Supporting Information, Resources, and Classroom 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Beehler, Jordan - NRCS, Goshen, IN</dc:creator>
  <cp:lastModifiedBy>Jordan Beehler</cp:lastModifiedBy>
  <cp:revision>24</cp:revision>
  <dcterms:created xsi:type="dcterms:W3CDTF">2018-11-26T14:34:03Z</dcterms:created>
  <dcterms:modified xsi:type="dcterms:W3CDTF">2019-03-25T18:43:27Z</dcterms:modified>
</cp:coreProperties>
</file>