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0"/>
  </p:notesMasterIdLst>
  <p:sldIdLst>
    <p:sldId id="256" r:id="rId2"/>
    <p:sldId id="257" r:id="rId3"/>
    <p:sldId id="262" r:id="rId4"/>
    <p:sldId id="258" r:id="rId5"/>
    <p:sldId id="261" r:id="rId6"/>
    <p:sldId id="264" r:id="rId7"/>
    <p:sldId id="265" r:id="rId8"/>
    <p:sldId id="263" r:id="rId9"/>
    <p:sldId id="259" r:id="rId10"/>
    <p:sldId id="260"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C5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5581" autoAdjust="0"/>
  </p:normalViewPr>
  <p:slideViewPr>
    <p:cSldViewPr snapToGrid="0">
      <p:cViewPr varScale="1">
        <p:scale>
          <a:sx n="60" d="100"/>
          <a:sy n="60" d="100"/>
        </p:scale>
        <p:origin x="96"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37319B-A14A-402D-BF46-2B97DEE7E170}" type="datetimeFigureOut">
              <a:rPr lang="en-US" smtClean="0"/>
              <a:t>3/21/2019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0A2BB6-3606-467E-B7BE-36CFD271484C}" type="slidenum">
              <a:rPr lang="en-US" smtClean="0"/>
              <a:t>‹#›</a:t>
            </a:fld>
            <a:endParaRPr lang="en-US"/>
          </a:p>
        </p:txBody>
      </p:sp>
    </p:spTree>
    <p:extLst>
      <p:ext uri="{BB962C8B-B14F-4D97-AF65-F5344CB8AC3E}">
        <p14:creationId xmlns:p14="http://schemas.microsoft.com/office/powerpoint/2010/main" val="2815946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www.elkcoswcd.org/greater-elkhart-county-stormwater-partnership/six-minimum-control-measures/" TargetMode="External"/><Relationship Id="rId3" Type="http://schemas.openxmlformats.org/officeDocument/2006/relationships/hyperlink" Target="https://www.elkcoswcd.org/greater-elkhart-county-stormwater-partnership/stormwater-quality-management-plan-swqmp/" TargetMode="External"/><Relationship Id="rId7" Type="http://schemas.openxmlformats.org/officeDocument/2006/relationships/hyperlink" Target="https://www.elkcoswcd.org/greater-elkhart-county-stormwater-partnership/stormwaterpartners/stormwater-coordinator/"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elkcoswcd.org/greater-elkhart-county-stormwater-partnership/stormwaterpartners/city-of-goshen/" TargetMode="External"/><Relationship Id="rId5" Type="http://schemas.openxmlformats.org/officeDocument/2006/relationships/hyperlink" Target="https://www.elkcoswcd.org/greater-elkhart-county-stormwater-partnership/stormwaterpartners/630-2/" TargetMode="External"/><Relationship Id="rId4" Type="http://schemas.openxmlformats.org/officeDocument/2006/relationships/hyperlink" Target="https://www.elkcoswcd.org/greater-elkhart-county-stormwater-partnership/stormwaterpartners/town-of-bristol/"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274320"/>
            <a:r>
              <a:rPr lang="en-US" dirty="0" err="1" smtClean="0"/>
              <a:t>Stormwater</a:t>
            </a:r>
            <a:r>
              <a:rPr lang="en-US" dirty="0" smtClean="0"/>
              <a:t> utilities are also referred to MS4’s or Municipal Separate Storm Sewer Systems.  MS4’s are designated entities that utilize conveyances for rainwater such as road with drainage systems, municipal streets, curbs, gutters, ditches or storm drains.</a:t>
            </a:r>
          </a:p>
          <a:p>
            <a:pPr defTabSz="274320"/>
            <a:endParaRPr lang="en-US" dirty="0" smtClean="0"/>
          </a:p>
          <a:p>
            <a:pPr defTabSz="274320"/>
            <a:r>
              <a:rPr lang="en-US" dirty="0" err="1" smtClean="0"/>
              <a:t>Largers</a:t>
            </a:r>
            <a:r>
              <a:rPr lang="en-US" dirty="0" smtClean="0"/>
              <a:t> municipalities may have MS4 utilities structured in different</a:t>
            </a:r>
            <a:r>
              <a:rPr lang="en-US" baseline="0" dirty="0" smtClean="0"/>
              <a:t> </a:t>
            </a:r>
            <a:r>
              <a:rPr lang="en-US" dirty="0" smtClean="0"/>
              <a:t>ways within their city’s operation, the responsibilities and compliance to federal and state regulations remain the same. In Elkhart County, our MS4</a:t>
            </a:r>
            <a:r>
              <a:rPr lang="en-US" baseline="0" dirty="0" smtClean="0"/>
              <a:t> coordinator resides in a county office and oversees the Greater Elkhart County </a:t>
            </a:r>
            <a:r>
              <a:rPr lang="en-US" baseline="0" dirty="0" err="1" smtClean="0"/>
              <a:t>Stormwater</a:t>
            </a:r>
            <a:r>
              <a:rPr lang="en-US" baseline="0" dirty="0" smtClean="0"/>
              <a:t> Partnership</a:t>
            </a:r>
          </a:p>
          <a:p>
            <a:pPr defTabSz="274320"/>
            <a:endParaRPr lang="en-US" baseline="0" dirty="0" smtClean="0"/>
          </a:p>
          <a:p>
            <a:pPr defTabSz="274320"/>
            <a:r>
              <a:rPr lang="en-US" baseline="0" dirty="0" smtClean="0"/>
              <a:t>FROM THE SWCD Website (https://www.elkcoswcd.org/greater-elkhart-county-stormwater-partnership/):</a:t>
            </a:r>
          </a:p>
          <a:p>
            <a:pPr defTabSz="274320"/>
            <a:endParaRPr lang="en-US" baseline="0" dirty="0" smtClean="0"/>
          </a:p>
          <a:p>
            <a:r>
              <a:rPr lang="en-US" sz="1200" b="0" i="0" kern="1200" dirty="0" smtClean="0">
                <a:solidFill>
                  <a:schemeClr val="tx1"/>
                </a:solidFill>
                <a:effectLst/>
                <a:latin typeface="+mn-lt"/>
                <a:ea typeface="+mn-ea"/>
                <a:cs typeface="+mn-cs"/>
              </a:rPr>
              <a:t>The Greater Elkhart County </a:t>
            </a:r>
            <a:r>
              <a:rPr lang="en-US" sz="1200" b="0" i="0" kern="1200" dirty="0" err="1" smtClean="0">
                <a:solidFill>
                  <a:schemeClr val="tx1"/>
                </a:solidFill>
                <a:effectLst/>
                <a:latin typeface="+mn-lt"/>
                <a:ea typeface="+mn-ea"/>
                <a:cs typeface="+mn-cs"/>
              </a:rPr>
              <a:t>Stormwater</a:t>
            </a:r>
            <a:r>
              <a:rPr lang="en-US" sz="1200" b="0" i="0" kern="1200" dirty="0" smtClean="0">
                <a:solidFill>
                  <a:schemeClr val="tx1"/>
                </a:solidFill>
                <a:effectLst/>
                <a:latin typeface="+mn-lt"/>
                <a:ea typeface="+mn-ea"/>
                <a:cs typeface="+mn-cs"/>
              </a:rPr>
              <a:t> Partnership is a cooperative effort to implement the </a:t>
            </a:r>
            <a:r>
              <a:rPr lang="en-US" sz="1200" b="0" i="0" u="none" strike="noStrike" kern="1200" dirty="0" smtClean="0">
                <a:solidFill>
                  <a:schemeClr val="tx1"/>
                </a:solidFill>
                <a:effectLst/>
                <a:latin typeface="+mn-lt"/>
                <a:ea typeface="+mn-ea"/>
                <a:cs typeface="+mn-cs"/>
                <a:hlinkClick r:id="rId3"/>
              </a:rPr>
              <a:t>Municipal Separate Storm Sewer System (MS4) plan </a:t>
            </a:r>
            <a:r>
              <a:rPr lang="en-US" sz="1200" b="0" i="0" kern="1200" dirty="0" smtClean="0">
                <a:solidFill>
                  <a:schemeClr val="tx1"/>
                </a:solidFill>
                <a:effectLst/>
                <a:latin typeface="+mn-lt"/>
                <a:ea typeface="+mn-ea"/>
                <a:cs typeface="+mn-cs"/>
              </a:rPr>
              <a:t>of four local government entities in Elkhart County, Indiana:</a:t>
            </a:r>
          </a:p>
          <a:p>
            <a:r>
              <a:rPr lang="en-US" sz="1200" b="0" i="0" u="none" strike="noStrike" kern="1200" dirty="0" smtClean="0">
                <a:solidFill>
                  <a:schemeClr val="tx1"/>
                </a:solidFill>
                <a:effectLst/>
                <a:latin typeface="+mn-lt"/>
                <a:ea typeface="+mn-ea"/>
                <a:cs typeface="+mn-cs"/>
                <a:hlinkClick r:id="rId4"/>
              </a:rPr>
              <a:t>Town of Bristol </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5"/>
              </a:rPr>
              <a:t>City of Elkhart</a:t>
            </a:r>
            <a:r>
              <a:rPr lang="en-US" sz="1200" b="0" i="0" kern="1200" dirty="0" smtClean="0">
                <a:solidFill>
                  <a:schemeClr val="tx1"/>
                </a:solidFill>
                <a:effectLst/>
                <a:latin typeface="+mn-lt"/>
                <a:ea typeface="+mn-ea"/>
                <a:cs typeface="+mn-cs"/>
              </a:rPr>
              <a:t> || </a:t>
            </a:r>
            <a:r>
              <a:rPr lang="en-US" sz="1200" b="0" i="0" u="none" strike="noStrike" kern="1200" dirty="0" smtClean="0">
                <a:solidFill>
                  <a:schemeClr val="tx1"/>
                </a:solidFill>
                <a:effectLst/>
                <a:latin typeface="+mn-lt"/>
                <a:ea typeface="+mn-ea"/>
                <a:cs typeface="+mn-cs"/>
                <a:hlinkClick r:id="rId6"/>
              </a:rPr>
              <a:t>City of Goshen</a:t>
            </a:r>
            <a:r>
              <a:rPr lang="en-US" sz="1200" b="0" i="0" kern="1200" dirty="0" smtClean="0">
                <a:solidFill>
                  <a:schemeClr val="tx1"/>
                </a:solidFill>
                <a:effectLst/>
                <a:latin typeface="+mn-lt"/>
                <a:ea typeface="+mn-ea"/>
                <a:cs typeface="+mn-cs"/>
              </a:rPr>
              <a:t> || </a:t>
            </a:r>
            <a:r>
              <a:rPr lang="en-US" sz="1200" b="0" i="0" u="none" strike="noStrike" kern="1200" dirty="0" smtClean="0">
                <a:solidFill>
                  <a:schemeClr val="tx1"/>
                </a:solidFill>
                <a:effectLst/>
                <a:latin typeface="+mn-lt"/>
                <a:ea typeface="+mn-ea"/>
                <a:cs typeface="+mn-cs"/>
                <a:hlinkClick r:id="rId7"/>
              </a:rPr>
              <a:t>Elkhart County</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plan includes </a:t>
            </a:r>
            <a:r>
              <a:rPr lang="en-US" sz="1200" b="0" i="0" u="none" strike="noStrike" kern="1200" dirty="0" smtClean="0">
                <a:solidFill>
                  <a:schemeClr val="tx1"/>
                </a:solidFill>
                <a:effectLst/>
                <a:latin typeface="+mn-lt"/>
                <a:ea typeface="+mn-ea"/>
                <a:cs typeface="+mn-cs"/>
                <a:hlinkClick r:id="rId8"/>
              </a:rPr>
              <a:t>six minimum control measures</a:t>
            </a:r>
            <a:r>
              <a:rPr lang="en-US" sz="1200" b="0" i="0" kern="1200" dirty="0" smtClean="0">
                <a:solidFill>
                  <a:schemeClr val="tx1"/>
                </a:solidFill>
                <a:effectLst/>
                <a:latin typeface="+mn-lt"/>
                <a:ea typeface="+mn-ea"/>
                <a:cs typeface="+mn-cs"/>
              </a:rPr>
              <a:t> and outlines programs to improve the quality of </a:t>
            </a:r>
            <a:r>
              <a:rPr lang="en-US" sz="1200" b="0" i="0" kern="1200" dirty="0" err="1" smtClean="0">
                <a:solidFill>
                  <a:schemeClr val="tx1"/>
                </a:solidFill>
                <a:effectLst/>
                <a:latin typeface="+mn-lt"/>
                <a:ea typeface="+mn-ea"/>
                <a:cs typeface="+mn-cs"/>
              </a:rPr>
              <a:t>stormwater</a:t>
            </a:r>
            <a:r>
              <a:rPr lang="en-US" sz="1200" b="0" i="0" kern="1200" dirty="0" smtClean="0">
                <a:solidFill>
                  <a:schemeClr val="tx1"/>
                </a:solidFill>
                <a:effectLst/>
                <a:latin typeface="+mn-lt"/>
                <a:ea typeface="+mn-ea"/>
                <a:cs typeface="+mn-cs"/>
              </a:rPr>
              <a:t> that runs off of land and into rivers, lakes, and streams.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Elkhart County </a:t>
            </a:r>
            <a:r>
              <a:rPr lang="en-US" sz="1200" b="0" i="0" kern="1200" dirty="0" err="1" smtClean="0">
                <a:solidFill>
                  <a:schemeClr val="tx1"/>
                </a:solidFill>
                <a:effectLst/>
                <a:latin typeface="+mn-lt"/>
                <a:ea typeface="+mn-ea"/>
                <a:cs typeface="+mn-cs"/>
              </a:rPr>
              <a:t>Stormwater</a:t>
            </a:r>
            <a:r>
              <a:rPr lang="en-US" sz="1200" b="0" i="0" kern="1200" dirty="0" smtClean="0">
                <a:solidFill>
                  <a:schemeClr val="tx1"/>
                </a:solidFill>
                <a:effectLst/>
                <a:latin typeface="+mn-lt"/>
                <a:ea typeface="+mn-ea"/>
                <a:cs typeface="+mn-cs"/>
              </a:rPr>
              <a:t> Board (composed of the three County Commissioners and the County Surveyor) meetings are scheduled for the fourth Monday of each month and held at the Elkhart County Government Administration Building at 117 North Second Street in Goshen, immediately following the Elkhart County Commissioners 9:00am. The MS4 Advisory Board meetings (composed of the </a:t>
            </a:r>
            <a:r>
              <a:rPr lang="en-US" sz="1200" b="0" i="0" kern="1200" dirty="0" err="1" smtClean="0">
                <a:solidFill>
                  <a:schemeClr val="tx1"/>
                </a:solidFill>
                <a:effectLst/>
                <a:latin typeface="+mn-lt"/>
                <a:ea typeface="+mn-ea"/>
                <a:cs typeface="+mn-cs"/>
              </a:rPr>
              <a:t>Stormwater</a:t>
            </a:r>
            <a:r>
              <a:rPr lang="en-US" sz="1200" b="0" i="0" kern="1200" dirty="0" smtClean="0">
                <a:solidFill>
                  <a:schemeClr val="tx1"/>
                </a:solidFill>
                <a:effectLst/>
                <a:latin typeface="+mn-lt"/>
                <a:ea typeface="+mn-ea"/>
                <a:cs typeface="+mn-cs"/>
              </a:rPr>
              <a:t> Partnership entities) are scheduled for the second Wednesday of every month at 1:00pm.</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Contact John Heiliger, </a:t>
            </a:r>
            <a:r>
              <a:rPr lang="en-US" sz="1200" b="0" i="0" kern="1200" dirty="0" err="1" smtClean="0">
                <a:solidFill>
                  <a:schemeClr val="tx1"/>
                </a:solidFill>
                <a:effectLst/>
                <a:latin typeface="+mn-lt"/>
                <a:ea typeface="+mn-ea"/>
                <a:cs typeface="+mn-cs"/>
              </a:rPr>
              <a:t>Stormwater</a:t>
            </a:r>
            <a:r>
              <a:rPr lang="en-US" sz="1200" b="0" i="0" kern="1200" dirty="0" smtClean="0">
                <a:solidFill>
                  <a:schemeClr val="tx1"/>
                </a:solidFill>
                <a:effectLst/>
                <a:latin typeface="+mn-lt"/>
                <a:ea typeface="+mn-ea"/>
                <a:cs typeface="+mn-cs"/>
              </a:rPr>
              <a:t> Coordinator, to have items added to either Elkhart County </a:t>
            </a:r>
            <a:r>
              <a:rPr lang="en-US" sz="1200" b="0" i="0" kern="1200" dirty="0" err="1" smtClean="0">
                <a:solidFill>
                  <a:schemeClr val="tx1"/>
                </a:solidFill>
                <a:effectLst/>
                <a:latin typeface="+mn-lt"/>
                <a:ea typeface="+mn-ea"/>
                <a:cs typeface="+mn-cs"/>
              </a:rPr>
              <a:t>Stormwater</a:t>
            </a:r>
            <a:r>
              <a:rPr lang="en-US" sz="1200" b="0" i="0" kern="1200" dirty="0" smtClean="0">
                <a:solidFill>
                  <a:schemeClr val="tx1"/>
                </a:solidFill>
                <a:effectLst/>
                <a:latin typeface="+mn-lt"/>
                <a:ea typeface="+mn-ea"/>
                <a:cs typeface="+mn-cs"/>
              </a:rPr>
              <a:t> Board meetings or the Greater Elkhart County </a:t>
            </a:r>
            <a:r>
              <a:rPr lang="en-US" sz="1200" b="0" i="0" kern="1200" dirty="0" err="1" smtClean="0">
                <a:solidFill>
                  <a:schemeClr val="tx1"/>
                </a:solidFill>
                <a:effectLst/>
                <a:latin typeface="+mn-lt"/>
                <a:ea typeface="+mn-ea"/>
                <a:cs typeface="+mn-cs"/>
              </a:rPr>
              <a:t>Stormwater</a:t>
            </a:r>
            <a:r>
              <a:rPr lang="en-US" sz="1200" b="0" i="0" kern="1200" dirty="0" smtClean="0">
                <a:solidFill>
                  <a:schemeClr val="tx1"/>
                </a:solidFill>
                <a:effectLst/>
                <a:latin typeface="+mn-lt"/>
                <a:ea typeface="+mn-ea"/>
                <a:cs typeface="+mn-cs"/>
              </a:rPr>
              <a:t> Partnership Board meetings.</a:t>
            </a:r>
          </a:p>
          <a:p>
            <a:r>
              <a:rPr lang="en-US" sz="1200" b="0" i="0" kern="1200" dirty="0" smtClean="0">
                <a:solidFill>
                  <a:schemeClr val="tx1"/>
                </a:solidFill>
                <a:effectLst/>
                <a:latin typeface="+mn-lt"/>
                <a:ea typeface="+mn-ea"/>
                <a:cs typeface="+mn-cs"/>
              </a:rPr>
              <a:t>Each entity is responsible for </a:t>
            </a:r>
            <a:r>
              <a:rPr lang="en-US" sz="1200" b="1" i="0" kern="1200" dirty="0" smtClean="0">
                <a:solidFill>
                  <a:schemeClr val="tx1"/>
                </a:solidFill>
                <a:effectLst/>
                <a:latin typeface="+mn-lt"/>
                <a:ea typeface="+mn-ea"/>
                <a:cs typeface="+mn-cs"/>
              </a:rPr>
              <a:t>Post Construction </a:t>
            </a:r>
            <a:r>
              <a:rPr lang="en-US" sz="1200" b="1" i="0" kern="1200" dirty="0" err="1" smtClean="0">
                <a:solidFill>
                  <a:schemeClr val="tx1"/>
                </a:solidFill>
                <a:effectLst/>
                <a:latin typeface="+mn-lt"/>
                <a:ea typeface="+mn-ea"/>
                <a:cs typeface="+mn-cs"/>
              </a:rPr>
              <a:t>Stormwater</a:t>
            </a:r>
            <a:r>
              <a:rPr lang="en-US" sz="1200" b="1" i="0" kern="1200" dirty="0" smtClean="0">
                <a:solidFill>
                  <a:schemeClr val="tx1"/>
                </a:solidFill>
                <a:effectLst/>
                <a:latin typeface="+mn-lt"/>
                <a:ea typeface="+mn-ea"/>
                <a:cs typeface="+mn-cs"/>
              </a:rPr>
              <a:t> Run-off</a:t>
            </a:r>
            <a:r>
              <a:rPr lang="en-US" sz="1200" b="0" i="0" kern="1200" dirty="0" smtClean="0">
                <a:solidFill>
                  <a:schemeClr val="tx1"/>
                </a:solidFill>
                <a:effectLst/>
                <a:latin typeface="+mn-lt"/>
                <a:ea typeface="+mn-ea"/>
                <a:cs typeface="+mn-cs"/>
              </a:rPr>
              <a:t>, and </a:t>
            </a:r>
            <a:r>
              <a:rPr lang="en-US" sz="1200" b="1" i="0" kern="1200" dirty="0" smtClean="0">
                <a:solidFill>
                  <a:schemeClr val="tx1"/>
                </a:solidFill>
                <a:effectLst/>
                <a:latin typeface="+mn-lt"/>
                <a:ea typeface="+mn-ea"/>
                <a:cs typeface="+mn-cs"/>
              </a:rPr>
              <a:t>Municipal Operations Pollution Prevention and Good Housekeeping</a:t>
            </a:r>
            <a:r>
              <a:rPr lang="en-US" sz="1200" b="0" i="0" kern="1200" dirty="0" smtClean="0">
                <a:solidFill>
                  <a:schemeClr val="tx1"/>
                </a:solidFill>
                <a:effectLst/>
                <a:latin typeface="+mn-lt"/>
                <a:ea typeface="+mn-ea"/>
                <a:cs typeface="+mn-cs"/>
              </a:rPr>
              <a:t> within their jurisdiction. If you are looking for information that is specific to an individual entity, please click on their link below:</a:t>
            </a:r>
          </a:p>
          <a:p>
            <a:r>
              <a:rPr lang="en-US" sz="1200" b="0" i="0" u="none" strike="noStrike" kern="1200" dirty="0" smtClean="0">
                <a:solidFill>
                  <a:schemeClr val="tx1"/>
                </a:solidFill>
                <a:effectLst/>
                <a:latin typeface="+mn-lt"/>
                <a:ea typeface="+mn-ea"/>
                <a:cs typeface="+mn-cs"/>
                <a:hlinkClick r:id="rId4"/>
              </a:rPr>
              <a:t>Bristol</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5"/>
              </a:rPr>
              <a:t>City of Elkhart </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6"/>
              </a:rPr>
              <a:t>City of Goshen</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7"/>
              </a:rPr>
              <a:t>Elkhart County</a:t>
            </a:r>
            <a:endParaRPr lang="en-US" sz="1200" b="0" i="0" kern="1200" dirty="0" smtClean="0">
              <a:solidFill>
                <a:schemeClr val="tx1"/>
              </a:solidFill>
              <a:effectLst/>
              <a:latin typeface="+mn-lt"/>
              <a:ea typeface="+mn-ea"/>
              <a:cs typeface="+mn-cs"/>
            </a:endParaRPr>
          </a:p>
          <a:p>
            <a:pPr defTabSz="274320"/>
            <a:endParaRPr lang="en-US" dirty="0" smtClean="0"/>
          </a:p>
          <a:p>
            <a:endParaRPr lang="en-US" dirty="0"/>
          </a:p>
        </p:txBody>
      </p:sp>
      <p:sp>
        <p:nvSpPr>
          <p:cNvPr id="4" name="Slide Number Placeholder 3"/>
          <p:cNvSpPr>
            <a:spLocks noGrp="1"/>
          </p:cNvSpPr>
          <p:nvPr>
            <p:ph type="sldNum" sz="quarter" idx="10"/>
          </p:nvPr>
        </p:nvSpPr>
        <p:spPr/>
        <p:txBody>
          <a:bodyPr/>
          <a:lstStyle/>
          <a:p>
            <a:fld id="{110A2BB6-3606-467E-B7BE-36CFD271484C}" type="slidenum">
              <a:rPr lang="en-US" smtClean="0"/>
              <a:t>4</a:t>
            </a:fld>
            <a:endParaRPr lang="en-US"/>
          </a:p>
        </p:txBody>
      </p:sp>
    </p:spTree>
    <p:extLst>
      <p:ext uri="{BB962C8B-B14F-4D97-AF65-F5344CB8AC3E}">
        <p14:creationId xmlns:p14="http://schemas.microsoft.com/office/powerpoint/2010/main" val="761729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Links checked as of 3/21/2019</a:t>
            </a:r>
            <a:endParaRPr lang="en-US" dirty="0"/>
          </a:p>
        </p:txBody>
      </p:sp>
      <p:sp>
        <p:nvSpPr>
          <p:cNvPr id="4" name="Slide Number Placeholder 3"/>
          <p:cNvSpPr>
            <a:spLocks noGrp="1"/>
          </p:cNvSpPr>
          <p:nvPr>
            <p:ph type="sldNum" sz="quarter" idx="10"/>
          </p:nvPr>
        </p:nvSpPr>
        <p:spPr/>
        <p:txBody>
          <a:bodyPr/>
          <a:lstStyle/>
          <a:p>
            <a:fld id="{110A2BB6-3606-467E-B7BE-36CFD271484C}" type="slidenum">
              <a:rPr lang="en-US" smtClean="0"/>
              <a:t>17</a:t>
            </a:fld>
            <a:endParaRPr lang="en-US"/>
          </a:p>
        </p:txBody>
      </p:sp>
    </p:spTree>
    <p:extLst>
      <p:ext uri="{BB962C8B-B14F-4D97-AF65-F5344CB8AC3E}">
        <p14:creationId xmlns:p14="http://schemas.microsoft.com/office/powerpoint/2010/main" val="2131511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A2BB6-3606-467E-B7BE-36CFD271484C}" type="slidenum">
              <a:rPr lang="en-US" smtClean="0"/>
              <a:t>18</a:t>
            </a:fld>
            <a:endParaRPr lang="en-US"/>
          </a:p>
        </p:txBody>
      </p:sp>
    </p:spTree>
    <p:extLst>
      <p:ext uri="{BB962C8B-B14F-4D97-AF65-F5344CB8AC3E}">
        <p14:creationId xmlns:p14="http://schemas.microsoft.com/office/powerpoint/2010/main" val="1893764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acts, laws,</a:t>
            </a:r>
            <a:r>
              <a:rPr lang="en-US" baseline="0" dirty="0" smtClean="0"/>
              <a:t> rules, and policies that the MS4 and the Greater Elkhart County </a:t>
            </a:r>
            <a:r>
              <a:rPr lang="en-US" baseline="0" dirty="0" err="1" smtClean="0"/>
              <a:t>Stormwater</a:t>
            </a:r>
            <a:r>
              <a:rPr lang="en-US" baseline="0" dirty="0" smtClean="0"/>
              <a:t> Partnership have to follow.</a:t>
            </a:r>
            <a:endParaRPr lang="en-US" dirty="0"/>
          </a:p>
        </p:txBody>
      </p:sp>
      <p:sp>
        <p:nvSpPr>
          <p:cNvPr id="4" name="Slide Number Placeholder 3"/>
          <p:cNvSpPr>
            <a:spLocks noGrp="1"/>
          </p:cNvSpPr>
          <p:nvPr>
            <p:ph type="sldNum" sz="quarter" idx="10"/>
          </p:nvPr>
        </p:nvSpPr>
        <p:spPr/>
        <p:txBody>
          <a:bodyPr/>
          <a:lstStyle/>
          <a:p>
            <a:fld id="{110A2BB6-3606-467E-B7BE-36CFD271484C}" type="slidenum">
              <a:rPr lang="en-US" smtClean="0"/>
              <a:t>5</a:t>
            </a:fld>
            <a:endParaRPr lang="en-US"/>
          </a:p>
        </p:txBody>
      </p:sp>
    </p:spTree>
    <p:extLst>
      <p:ext uri="{BB962C8B-B14F-4D97-AF65-F5344CB8AC3E}">
        <p14:creationId xmlns:p14="http://schemas.microsoft.com/office/powerpoint/2010/main" val="357287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entity</a:t>
            </a:r>
            <a:r>
              <a:rPr lang="en-US" baseline="0" dirty="0" smtClean="0"/>
              <a:t> of the Greater Elkhart County </a:t>
            </a:r>
            <a:r>
              <a:rPr lang="en-US" baseline="0" dirty="0" err="1" smtClean="0"/>
              <a:t>Stormwater</a:t>
            </a:r>
            <a:r>
              <a:rPr lang="en-US" baseline="0" dirty="0" smtClean="0"/>
              <a:t> </a:t>
            </a:r>
            <a:r>
              <a:rPr lang="en-US" baseline="0" dirty="0" smtClean="0"/>
              <a:t>Partnership assists with different minimum control measures.</a:t>
            </a:r>
            <a:endParaRPr lang="en-US" dirty="0"/>
          </a:p>
        </p:txBody>
      </p:sp>
      <p:sp>
        <p:nvSpPr>
          <p:cNvPr id="4" name="Slide Number Placeholder 3"/>
          <p:cNvSpPr>
            <a:spLocks noGrp="1"/>
          </p:cNvSpPr>
          <p:nvPr>
            <p:ph type="sldNum" sz="quarter" idx="10"/>
          </p:nvPr>
        </p:nvSpPr>
        <p:spPr/>
        <p:txBody>
          <a:bodyPr/>
          <a:lstStyle/>
          <a:p>
            <a:fld id="{110A2BB6-3606-467E-B7BE-36CFD271484C}" type="slidenum">
              <a:rPr lang="en-US" smtClean="0"/>
              <a:t>6</a:t>
            </a:fld>
            <a:endParaRPr lang="en-US"/>
          </a:p>
        </p:txBody>
      </p:sp>
    </p:spTree>
    <p:extLst>
      <p:ext uri="{BB962C8B-B14F-4D97-AF65-F5344CB8AC3E}">
        <p14:creationId xmlns:p14="http://schemas.microsoft.com/office/powerpoint/2010/main" val="281451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MS4 Coordinator</a:t>
            </a:r>
            <a:r>
              <a:rPr lang="en-US" baseline="0" dirty="0" smtClean="0"/>
              <a:t> for each entity has the ability to stop construction until problems are resolved. </a:t>
            </a:r>
          </a:p>
          <a:p>
            <a:endParaRPr lang="en-US" baseline="0" dirty="0" smtClean="0"/>
          </a:p>
          <a:p>
            <a:r>
              <a:rPr lang="en-US" baseline="0" dirty="0" smtClean="0"/>
              <a:t>The most common complaint from construction sites in Elkhart County is sediment on the roadway from heavy equipment tires.</a:t>
            </a:r>
          </a:p>
          <a:p>
            <a:endParaRPr lang="en-US" baseline="0" dirty="0" smtClean="0"/>
          </a:p>
          <a:p>
            <a:r>
              <a:rPr lang="en-US" baseline="0" dirty="0" smtClean="0"/>
              <a:t>The take home point is that someone is watching when soil gets disturbed and moved around.</a:t>
            </a:r>
          </a:p>
          <a:p>
            <a:endParaRPr lang="en-US" baseline="0" dirty="0" smtClean="0"/>
          </a:p>
          <a:p>
            <a:r>
              <a:rPr lang="en-US" baseline="0" dirty="0" smtClean="0"/>
              <a:t>For more information on 327 IAC 15-5 visit: https://www.in.gov/idem/stormwater/2331.htm (link checked 3/21/19)</a:t>
            </a:r>
            <a:endParaRPr lang="en-US" dirty="0"/>
          </a:p>
        </p:txBody>
      </p:sp>
      <p:sp>
        <p:nvSpPr>
          <p:cNvPr id="4" name="Slide Number Placeholder 3"/>
          <p:cNvSpPr>
            <a:spLocks noGrp="1"/>
          </p:cNvSpPr>
          <p:nvPr>
            <p:ph type="sldNum" sz="quarter" idx="10"/>
          </p:nvPr>
        </p:nvSpPr>
        <p:spPr/>
        <p:txBody>
          <a:bodyPr/>
          <a:lstStyle/>
          <a:p>
            <a:fld id="{110A2BB6-3606-467E-B7BE-36CFD271484C}" type="slidenum">
              <a:rPr lang="en-US" smtClean="0"/>
              <a:t>7</a:t>
            </a:fld>
            <a:endParaRPr lang="en-US"/>
          </a:p>
        </p:txBody>
      </p:sp>
    </p:spTree>
    <p:extLst>
      <p:ext uri="{BB962C8B-B14F-4D97-AF65-F5344CB8AC3E}">
        <p14:creationId xmlns:p14="http://schemas.microsoft.com/office/powerpoint/2010/main" val="4265377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274320"/>
            <a:r>
              <a:rPr lang="en-US" dirty="0" err="1" smtClean="0"/>
              <a:t>Stormwater</a:t>
            </a:r>
            <a:r>
              <a:rPr lang="en-US" dirty="0" smtClean="0"/>
              <a:t> is a term used to describe water that originates during precipitation events.  It may also be used to apply to water that originates with snowmelt or runoff water from overwatering that enters the </a:t>
            </a:r>
            <a:r>
              <a:rPr lang="en-US" dirty="0" err="1" smtClean="0"/>
              <a:t>stormwater</a:t>
            </a:r>
            <a:r>
              <a:rPr lang="en-US" dirty="0" smtClean="0"/>
              <a:t> system. </a:t>
            </a:r>
            <a:r>
              <a:rPr lang="en-US" dirty="0" err="1" smtClean="0"/>
              <a:t>Stormwater</a:t>
            </a:r>
            <a:r>
              <a:rPr lang="en-US" dirty="0" smtClean="0"/>
              <a:t> that does not soak into the ground becomes surface runoff, which either flows directly into surface waterways or is channeled into storm sewers,  ditches, culverts which eventually discharge to surface waters.</a:t>
            </a:r>
          </a:p>
          <a:p>
            <a:pPr defTabSz="274320"/>
            <a:endParaRPr lang="en-US" dirty="0" smtClean="0"/>
          </a:p>
          <a:p>
            <a:pPr defTabSz="274320"/>
            <a:r>
              <a:rPr lang="en-US" dirty="0" err="1" smtClean="0"/>
              <a:t>Stormwater</a:t>
            </a:r>
            <a:r>
              <a:rPr lang="en-US" dirty="0" smtClean="0"/>
              <a:t> is of concern for two main issues: one related to the volume and timing of runoff water ( flood control and water supplies) and the other related to potential contaminants that the water is carrying, i.e. water pollution. </a:t>
            </a:r>
          </a:p>
          <a:p>
            <a:endParaRPr lang="en-US" dirty="0"/>
          </a:p>
        </p:txBody>
      </p:sp>
      <p:sp>
        <p:nvSpPr>
          <p:cNvPr id="4" name="Slide Number Placeholder 3"/>
          <p:cNvSpPr>
            <a:spLocks noGrp="1"/>
          </p:cNvSpPr>
          <p:nvPr>
            <p:ph type="sldNum" sz="quarter" idx="10"/>
          </p:nvPr>
        </p:nvSpPr>
        <p:spPr/>
        <p:txBody>
          <a:bodyPr/>
          <a:lstStyle/>
          <a:p>
            <a:fld id="{110A2BB6-3606-467E-B7BE-36CFD271484C}" type="slidenum">
              <a:rPr lang="en-US" smtClean="0"/>
              <a:t>9</a:t>
            </a:fld>
            <a:endParaRPr lang="en-US"/>
          </a:p>
        </p:txBody>
      </p:sp>
    </p:spTree>
    <p:extLst>
      <p:ext uri="{BB962C8B-B14F-4D97-AF65-F5344CB8AC3E}">
        <p14:creationId xmlns:p14="http://schemas.microsoft.com/office/powerpoint/2010/main" val="933555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 significant rainfall conditions, </a:t>
            </a:r>
            <a:r>
              <a:rPr lang="en-US" dirty="0" err="1" smtClean="0"/>
              <a:t>stormwater</a:t>
            </a:r>
            <a:r>
              <a:rPr lang="en-US" dirty="0" smtClean="0"/>
              <a:t> is the cause of flooding, water pollution and erosion.  For the safety of the public and for the protection of public and private property, </a:t>
            </a:r>
            <a:r>
              <a:rPr lang="en-US" dirty="0" err="1" smtClean="0"/>
              <a:t>stormwater</a:t>
            </a:r>
            <a:r>
              <a:rPr lang="en-US" dirty="0" smtClean="0"/>
              <a:t> must be properly managed.  </a:t>
            </a:r>
            <a:r>
              <a:rPr lang="en-US" dirty="0" err="1" smtClean="0"/>
              <a:t>Stormwater</a:t>
            </a:r>
            <a:r>
              <a:rPr lang="en-US" dirty="0" smtClean="0"/>
              <a:t> management, provided by the Greater Elkhart County </a:t>
            </a:r>
            <a:r>
              <a:rPr lang="en-US" dirty="0" err="1" smtClean="0"/>
              <a:t>Stormwater</a:t>
            </a:r>
            <a:r>
              <a:rPr lang="en-US" dirty="0" smtClean="0"/>
              <a:t> partnership is a very important</a:t>
            </a:r>
            <a:r>
              <a:rPr lang="en-US" baseline="0" dirty="0" smtClean="0"/>
              <a:t> </a:t>
            </a:r>
            <a:r>
              <a:rPr lang="en-US" dirty="0" smtClean="0"/>
              <a:t>responsibility</a:t>
            </a:r>
            <a:endParaRPr lang="en-US" dirty="0"/>
          </a:p>
        </p:txBody>
      </p:sp>
      <p:sp>
        <p:nvSpPr>
          <p:cNvPr id="4" name="Slide Number Placeholder 3"/>
          <p:cNvSpPr>
            <a:spLocks noGrp="1"/>
          </p:cNvSpPr>
          <p:nvPr>
            <p:ph type="sldNum" sz="quarter" idx="10"/>
          </p:nvPr>
        </p:nvSpPr>
        <p:spPr/>
        <p:txBody>
          <a:bodyPr/>
          <a:lstStyle/>
          <a:p>
            <a:fld id="{110A2BB6-3606-467E-B7BE-36CFD271484C}" type="slidenum">
              <a:rPr lang="en-US" smtClean="0"/>
              <a:t>10</a:t>
            </a:fld>
            <a:endParaRPr lang="en-US"/>
          </a:p>
        </p:txBody>
      </p:sp>
    </p:spTree>
    <p:extLst>
      <p:ext uri="{BB962C8B-B14F-4D97-AF65-F5344CB8AC3E}">
        <p14:creationId xmlns:p14="http://schemas.microsoft.com/office/powerpoint/2010/main" val="308015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 significant rainfall conditions, </a:t>
            </a:r>
            <a:r>
              <a:rPr lang="en-US" dirty="0" err="1" smtClean="0"/>
              <a:t>stormwater</a:t>
            </a:r>
            <a:r>
              <a:rPr lang="en-US" dirty="0" smtClean="0"/>
              <a:t> is the cause of flooding, water pollution and erosion.  For the safety of the public and for the protection of public and private property, </a:t>
            </a:r>
            <a:r>
              <a:rPr lang="en-US" dirty="0" err="1" smtClean="0"/>
              <a:t>stormwater</a:t>
            </a:r>
            <a:r>
              <a:rPr lang="en-US" dirty="0" smtClean="0"/>
              <a:t> must be properly managed.  </a:t>
            </a:r>
            <a:r>
              <a:rPr lang="en-US" dirty="0" err="1" smtClean="0"/>
              <a:t>Stormwater</a:t>
            </a:r>
            <a:r>
              <a:rPr lang="en-US" dirty="0" smtClean="0"/>
              <a:t> management, provided by the Greater Elkhart County </a:t>
            </a:r>
            <a:r>
              <a:rPr lang="en-US" dirty="0" err="1" smtClean="0"/>
              <a:t>Stormwater</a:t>
            </a:r>
            <a:r>
              <a:rPr lang="en-US" dirty="0" smtClean="0"/>
              <a:t> partnership is a very important</a:t>
            </a:r>
            <a:r>
              <a:rPr lang="en-US" baseline="0" dirty="0" smtClean="0"/>
              <a:t> </a:t>
            </a:r>
            <a:r>
              <a:rPr lang="en-US" dirty="0" smtClean="0"/>
              <a:t>responsibility</a:t>
            </a:r>
            <a:endParaRPr lang="en-US" dirty="0"/>
          </a:p>
        </p:txBody>
      </p:sp>
      <p:sp>
        <p:nvSpPr>
          <p:cNvPr id="4" name="Slide Number Placeholder 3"/>
          <p:cNvSpPr>
            <a:spLocks noGrp="1"/>
          </p:cNvSpPr>
          <p:nvPr>
            <p:ph type="sldNum" sz="quarter" idx="10"/>
          </p:nvPr>
        </p:nvSpPr>
        <p:spPr/>
        <p:txBody>
          <a:bodyPr/>
          <a:lstStyle/>
          <a:p>
            <a:fld id="{110A2BB6-3606-467E-B7BE-36CFD271484C}" type="slidenum">
              <a:rPr lang="en-US" smtClean="0"/>
              <a:t>11</a:t>
            </a:fld>
            <a:endParaRPr lang="en-US"/>
          </a:p>
        </p:txBody>
      </p:sp>
    </p:spTree>
    <p:extLst>
      <p:ext uri="{BB962C8B-B14F-4D97-AF65-F5344CB8AC3E}">
        <p14:creationId xmlns:p14="http://schemas.microsoft.com/office/powerpoint/2010/main" val="3914036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274320"/>
            <a:r>
              <a:rPr lang="en-US" dirty="0" smtClean="0"/>
              <a:t>Urban runoff is surface runoff or rainwater created by urbanization.  This runoff is a major source of water pollution in many parts of the United States and other urban communities worldwide.</a:t>
            </a:r>
          </a:p>
          <a:p>
            <a:pPr defTabSz="274320"/>
            <a:endParaRPr lang="en-US" sz="1050" dirty="0" smtClean="0"/>
          </a:p>
          <a:p>
            <a:pPr defTabSz="274320"/>
            <a:r>
              <a:rPr lang="en-US" dirty="0" smtClean="0"/>
              <a:t>Impervious surfaces (roads, parking lots and sidewalks) are constructed during land development.  During rain storms and other precipitation events, these surfaces (built from materials such as asphalt, cement, and concrete), along with rooftops, carry polluted </a:t>
            </a:r>
            <a:r>
              <a:rPr lang="en-US" dirty="0" err="1" smtClean="0"/>
              <a:t>stormwater</a:t>
            </a:r>
            <a:r>
              <a:rPr lang="en-US" dirty="0" smtClean="0"/>
              <a:t> to storm drains, instead of allowing the water to percolate through soil  This causes lowering of the water table (because ground recharge is lessened) and flooding since the amount of water that remains on the surface is greater.   Most municipal storm sewer systems discharge </a:t>
            </a:r>
            <a:r>
              <a:rPr lang="en-US" dirty="0" err="1" smtClean="0"/>
              <a:t>stormwater</a:t>
            </a:r>
            <a:r>
              <a:rPr lang="en-US" dirty="0" smtClean="0"/>
              <a:t>, untreated, to streams, rivers and bays.</a:t>
            </a:r>
          </a:p>
          <a:p>
            <a:endParaRPr lang="en-US" dirty="0"/>
          </a:p>
        </p:txBody>
      </p:sp>
      <p:sp>
        <p:nvSpPr>
          <p:cNvPr id="4" name="Slide Number Placeholder 3"/>
          <p:cNvSpPr>
            <a:spLocks noGrp="1"/>
          </p:cNvSpPr>
          <p:nvPr>
            <p:ph type="sldNum" sz="quarter" idx="10"/>
          </p:nvPr>
        </p:nvSpPr>
        <p:spPr/>
        <p:txBody>
          <a:bodyPr/>
          <a:lstStyle/>
          <a:p>
            <a:fld id="{110A2BB6-3606-467E-B7BE-36CFD271484C}" type="slidenum">
              <a:rPr lang="en-US" smtClean="0"/>
              <a:t>14</a:t>
            </a:fld>
            <a:endParaRPr lang="en-US"/>
          </a:p>
        </p:txBody>
      </p:sp>
    </p:spTree>
    <p:extLst>
      <p:ext uri="{BB962C8B-B14F-4D97-AF65-F5344CB8AC3E}">
        <p14:creationId xmlns:p14="http://schemas.microsoft.com/office/powerpoint/2010/main" val="2656258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274320"/>
            <a:r>
              <a:rPr lang="en-US" dirty="0" smtClean="0"/>
              <a:t>Water running off these impervious surfaces tends to pick up gasoline, motor oil, heavy metals, trash and other pollutants from roadways and parking lots, as well as fertilizers and pesticides from lawns.  Roads and parking lots are major sources of polycyclic aromatic hydrocarbons (PAHs), which are created as combustion byproducts of gasoline and other fossil fuels, as well as of the heavy metals nickel, copper, zinc, cadmium and lead.  Roof runoff contributes high levels of synthetic organic compounds and zinc (from galvanized gutters).  Fertilizer use on residential lawns, parks and golf courses is a significant source of nitrates and phosphorus.</a:t>
            </a:r>
          </a:p>
          <a:p>
            <a:pPr defTabSz="274320"/>
            <a:endParaRPr lang="en-US" dirty="0" smtClean="0"/>
          </a:p>
          <a:p>
            <a:pPr defTabSz="274320"/>
            <a:r>
              <a:rPr lang="en-US" dirty="0" smtClean="0"/>
              <a:t>As </a:t>
            </a:r>
            <a:r>
              <a:rPr lang="en-US" dirty="0" err="1" smtClean="0"/>
              <a:t>stormwater</a:t>
            </a:r>
            <a:r>
              <a:rPr lang="en-US" dirty="0" smtClean="0"/>
              <a:t> is channeled into storm drains and surface waters, the natural sediment load discharged to receiving waters decreases, but the water flow and velocity increases.  In fact, the impervious cover in a typical city creates five times the runoff of a typical woodland of the same size.</a:t>
            </a:r>
          </a:p>
          <a:p>
            <a:endParaRPr lang="en-US" dirty="0"/>
          </a:p>
        </p:txBody>
      </p:sp>
      <p:sp>
        <p:nvSpPr>
          <p:cNvPr id="4" name="Slide Number Placeholder 3"/>
          <p:cNvSpPr>
            <a:spLocks noGrp="1"/>
          </p:cNvSpPr>
          <p:nvPr>
            <p:ph type="sldNum" sz="quarter" idx="10"/>
          </p:nvPr>
        </p:nvSpPr>
        <p:spPr/>
        <p:txBody>
          <a:bodyPr/>
          <a:lstStyle/>
          <a:p>
            <a:fld id="{110A2BB6-3606-467E-B7BE-36CFD271484C}" type="slidenum">
              <a:rPr lang="en-US" smtClean="0"/>
              <a:t>15</a:t>
            </a:fld>
            <a:endParaRPr lang="en-US"/>
          </a:p>
        </p:txBody>
      </p:sp>
    </p:spTree>
    <p:extLst>
      <p:ext uri="{BB962C8B-B14F-4D97-AF65-F5344CB8AC3E}">
        <p14:creationId xmlns:p14="http://schemas.microsoft.com/office/powerpoint/2010/main" val="1293395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3/21/2019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3/21/2019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3/21/2019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3/21/2019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3/21/2019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3/21/2019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3/21/2019</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3/21/2019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3/21/2019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3/21/2019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50000"/>
              <a:lumOff val="5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3/21/2019</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bg2">
                    <a:lumMod val="40000"/>
                    <a:lumOff val="60000"/>
                  </a:schemeClr>
                </a:solidFill>
              </a:defRPr>
            </a:lvl1pPr>
          </a:lstStyle>
          <a:p>
            <a:fld id="{5586B75A-687E-405C-8A0B-8D00578BA2C3}" type="datetimeFigureOut">
              <a:rPr lang="en-US" dirty="0"/>
              <a:pPr/>
              <a:t>3/21/2019</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bg2">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tabLst>
          <a:tab pos="1143000" algn="l"/>
        </a:tabLst>
        <a:defRPr sz="2000" kern="1200">
          <a:solidFill>
            <a:schemeClr val="bg2">
              <a:lumMod val="20000"/>
              <a:lumOff val="80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800" kern="1200">
          <a:solidFill>
            <a:schemeClr val="bg2">
              <a:lumMod val="20000"/>
              <a:lumOff val="80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600" kern="1200">
          <a:solidFill>
            <a:schemeClr val="bg2">
              <a:lumMod val="20000"/>
              <a:lumOff val="80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hyperlink" Target="https://www.epa.gov/npdes/national-menu-best-management-practices-bmps-stormwater#edu" TargetMode="External"/><Relationship Id="rId5" Type="http://schemas.openxmlformats.org/officeDocument/2006/relationships/hyperlink" Target="https://www.colorado.gov/pacific/sites/default/files/WQ_Teacher-Resources.pdf" TargetMode="External"/><Relationship Id="rId4" Type="http://schemas.openxmlformats.org/officeDocument/2006/relationships/hyperlink" Target="https://cbtrust.org/wp-content/uploads/EPA-SW-Lesson-Plan-Book.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0BEA3-9474-452E-902B-BE17BBBED1E0}"/>
              </a:ext>
            </a:extLst>
          </p:cNvPr>
          <p:cNvSpPr>
            <a:spLocks noGrp="1"/>
          </p:cNvSpPr>
          <p:nvPr>
            <p:ph type="ctrTitle"/>
          </p:nvPr>
        </p:nvSpPr>
        <p:spPr/>
        <p:txBody>
          <a:bodyPr>
            <a:normAutofit/>
          </a:bodyPr>
          <a:lstStyle/>
          <a:p>
            <a:r>
              <a:rPr lang="en-US" sz="8000" b="1" dirty="0" err="1" smtClean="0">
                <a:solidFill>
                  <a:schemeClr val="accent5"/>
                </a:solidFill>
              </a:rPr>
              <a:t>Stormwater</a:t>
            </a:r>
            <a:r>
              <a:rPr lang="en-US" sz="8000" b="1" dirty="0" smtClean="0">
                <a:solidFill>
                  <a:schemeClr val="accent5"/>
                </a:solidFill>
              </a:rPr>
              <a:t> 101</a:t>
            </a:r>
            <a:endParaRPr lang="en-US" sz="8000" b="1" dirty="0">
              <a:solidFill>
                <a:schemeClr val="accent5"/>
              </a:solidFill>
            </a:endParaRPr>
          </a:p>
        </p:txBody>
      </p:sp>
      <p:sp>
        <p:nvSpPr>
          <p:cNvPr id="3" name="Subtitle 2">
            <a:extLst>
              <a:ext uri="{FF2B5EF4-FFF2-40B4-BE49-F238E27FC236}">
                <a16:creationId xmlns:a16="http://schemas.microsoft.com/office/drawing/2014/main" id="{1CAE1A9D-7A7F-474A-AFA2-BB84C1C3900E}"/>
              </a:ext>
            </a:extLst>
          </p:cNvPr>
          <p:cNvSpPr>
            <a:spLocks noGrp="1"/>
          </p:cNvSpPr>
          <p:nvPr>
            <p:ph type="subTitle" idx="1"/>
          </p:nvPr>
        </p:nvSpPr>
        <p:spPr/>
        <p:txBody>
          <a:bodyPr>
            <a:normAutofit/>
          </a:bodyPr>
          <a:lstStyle/>
          <a:p>
            <a:r>
              <a:rPr lang="en-US" sz="2400" dirty="0" smtClean="0"/>
              <a:t>The Greater Elkhart County </a:t>
            </a:r>
            <a:r>
              <a:rPr lang="en-US" sz="2400" dirty="0" err="1" smtClean="0"/>
              <a:t>Stormwater</a:t>
            </a:r>
            <a:r>
              <a:rPr lang="en-US" sz="2400" dirty="0" smtClean="0"/>
              <a:t> Partnership</a:t>
            </a:r>
            <a:endParaRPr lang="en-US" sz="2400" dirty="0"/>
          </a:p>
        </p:txBody>
      </p:sp>
      <p:pic>
        <p:nvPicPr>
          <p:cNvPr id="5" name="Picture 4">
            <a:extLst>
              <a:ext uri="{FF2B5EF4-FFF2-40B4-BE49-F238E27FC236}">
                <a16:creationId xmlns:a16="http://schemas.microsoft.com/office/drawing/2014/main" id="{C50C6913-CC8C-41CE-8A2D-1F7DAF9515A0}"/>
              </a:ext>
            </a:extLst>
          </p:cNvPr>
          <p:cNvPicPr>
            <a:picLocks noChangeAspect="1"/>
          </p:cNvPicPr>
          <p:nvPr/>
        </p:nvPicPr>
        <p:blipFill>
          <a:blip r:embed="rId2"/>
          <a:stretch>
            <a:fillRect/>
          </a:stretch>
        </p:blipFill>
        <p:spPr>
          <a:xfrm>
            <a:off x="9396054" y="1963616"/>
            <a:ext cx="2703582" cy="2706630"/>
          </a:xfrm>
          <a:prstGeom prst="rect">
            <a:avLst/>
          </a:prstGeom>
        </p:spPr>
      </p:pic>
      <p:sp>
        <p:nvSpPr>
          <p:cNvPr id="6" name="TextBox 5">
            <a:extLst>
              <a:ext uri="{FF2B5EF4-FFF2-40B4-BE49-F238E27FC236}">
                <a16:creationId xmlns:a16="http://schemas.microsoft.com/office/drawing/2014/main" id="{746C6929-E74D-4465-A166-3728308176AE}"/>
              </a:ext>
            </a:extLst>
          </p:cNvPr>
          <p:cNvSpPr txBox="1"/>
          <p:nvPr/>
        </p:nvSpPr>
        <p:spPr>
          <a:xfrm>
            <a:off x="7853510" y="6312715"/>
            <a:ext cx="4104810" cy="430887"/>
          </a:xfrm>
          <a:prstGeom prst="rect">
            <a:avLst/>
          </a:prstGeom>
          <a:noFill/>
        </p:spPr>
        <p:txBody>
          <a:bodyPr wrap="square" rtlCol="0">
            <a:spAutoFit/>
          </a:bodyPr>
          <a:lstStyle/>
          <a:p>
            <a:pPr algn="r"/>
            <a:r>
              <a:rPr lang="en-US" sz="1100" dirty="0"/>
              <a:t>Updated </a:t>
            </a:r>
            <a:r>
              <a:rPr lang="en-US" sz="1100" dirty="0" smtClean="0"/>
              <a:t>3/2019 </a:t>
            </a:r>
          </a:p>
          <a:p>
            <a:pPr algn="r"/>
            <a:r>
              <a:rPr lang="en-US" sz="1100" dirty="0" smtClean="0"/>
              <a:t>Based on  City of Franklin, IN Storm Water Education Program</a:t>
            </a:r>
            <a:endParaRPr lang="en-US" sz="1100" dirty="0"/>
          </a:p>
        </p:txBody>
      </p:sp>
    </p:spTree>
    <p:extLst>
      <p:ext uri="{BB962C8B-B14F-4D97-AF65-F5344CB8AC3E}">
        <p14:creationId xmlns:p14="http://schemas.microsoft.com/office/powerpoint/2010/main" val="3790233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46C56-F7F6-43CA-AE83-74A146D78C59}"/>
              </a:ext>
            </a:extLst>
          </p:cNvPr>
          <p:cNvSpPr>
            <a:spLocks noGrp="1"/>
          </p:cNvSpPr>
          <p:nvPr>
            <p:ph type="title"/>
          </p:nvPr>
        </p:nvSpPr>
        <p:spPr/>
        <p:txBody>
          <a:bodyPr>
            <a:normAutofit/>
          </a:bodyPr>
          <a:lstStyle/>
          <a:p>
            <a:r>
              <a:rPr lang="en-US" sz="4000" b="1" dirty="0" smtClean="0"/>
              <a:t>How is </a:t>
            </a:r>
            <a:r>
              <a:rPr lang="en-US" sz="4000" b="1" dirty="0" err="1" smtClean="0"/>
              <a:t>stormwater</a:t>
            </a:r>
            <a:r>
              <a:rPr lang="en-US" sz="4000" b="1" dirty="0" smtClean="0"/>
              <a:t> managed?</a:t>
            </a:r>
            <a:endParaRPr lang="en-US" sz="3200" b="1" dirty="0"/>
          </a:p>
        </p:txBody>
      </p:sp>
      <p:pic>
        <p:nvPicPr>
          <p:cNvPr id="5" name="Content Placeholder 4">
            <a:extLst>
              <a:ext uri="{FF2B5EF4-FFF2-40B4-BE49-F238E27FC236}">
                <a16:creationId xmlns:a16="http://schemas.microsoft.com/office/drawing/2014/main" id="{FA213F9A-0015-4EAA-8BCE-F7E0275A7068}"/>
              </a:ext>
            </a:extLst>
          </p:cNvPr>
          <p:cNvPicPr>
            <a:picLocks noGrp="1" noChangeAspect="1"/>
          </p:cNvPicPr>
          <p:nvPr>
            <p:ph idx="1"/>
          </p:nvPr>
        </p:nvPicPr>
        <p:blipFill>
          <a:blip r:embed="rId3"/>
          <a:stretch>
            <a:fillRect/>
          </a:stretch>
        </p:blipFill>
        <p:spPr>
          <a:xfrm>
            <a:off x="391146" y="6139171"/>
            <a:ext cx="2671028" cy="675284"/>
          </a:xfrm>
        </p:spPr>
      </p:pic>
      <p:sp>
        <p:nvSpPr>
          <p:cNvPr id="10" name="TextBox 9"/>
          <p:cNvSpPr txBox="1"/>
          <p:nvPr/>
        </p:nvSpPr>
        <p:spPr>
          <a:xfrm>
            <a:off x="3705727" y="1576137"/>
            <a:ext cx="7776410" cy="4185761"/>
          </a:xfrm>
          <a:prstGeom prst="rect">
            <a:avLst/>
          </a:prstGeom>
          <a:solidFill>
            <a:schemeClr val="accent5"/>
          </a:solidFill>
        </p:spPr>
        <p:txBody>
          <a:bodyPr wrap="square" rtlCol="0">
            <a:spAutoFit/>
          </a:bodyPr>
          <a:lstStyle/>
          <a:p>
            <a:r>
              <a:rPr lang="en-US" sz="2000" dirty="0" smtClean="0"/>
              <a:t>The </a:t>
            </a:r>
            <a:r>
              <a:rPr lang="en-US" sz="2000" dirty="0" smtClean="0"/>
              <a:t>Greater Elkhart County </a:t>
            </a:r>
            <a:r>
              <a:rPr lang="en-US" sz="2000" dirty="0" err="1" smtClean="0"/>
              <a:t>Stormwater</a:t>
            </a:r>
            <a:r>
              <a:rPr lang="en-US" sz="2000" dirty="0" smtClean="0"/>
              <a:t> Partnership works </a:t>
            </a:r>
            <a:r>
              <a:rPr lang="en-US" sz="2000" dirty="0" smtClean="0"/>
              <a:t>diligently to:</a:t>
            </a:r>
          </a:p>
          <a:p>
            <a:pPr defTabSz="274320"/>
            <a:endParaRPr lang="en-US" sz="1200" b="1" dirty="0" smtClean="0"/>
          </a:p>
          <a:p>
            <a:pPr lvl="1" indent="-334963" defTabSz="274320">
              <a:buFont typeface="Arial" pitchFamily="34" charset="0"/>
              <a:buChar char="•"/>
            </a:pPr>
            <a:r>
              <a:rPr lang="en-US" sz="2400" b="1" dirty="0" smtClean="0"/>
              <a:t>Control flooding </a:t>
            </a:r>
            <a:r>
              <a:rPr lang="en-US" dirty="0" smtClean="0"/>
              <a:t>by installing, cleaning, and maintaining stormwater infrastructure such as curbs and gutters, street inlets, pipes, ditches, culverts, detention ponds, etc.</a:t>
            </a:r>
          </a:p>
          <a:p>
            <a:pPr lvl="1" indent="-334963" defTabSz="274320">
              <a:buFont typeface="Arial" pitchFamily="34" charset="0"/>
              <a:buChar char="•"/>
            </a:pPr>
            <a:endParaRPr lang="en-US" dirty="0"/>
          </a:p>
          <a:p>
            <a:pPr lvl="1" indent="-334963" defTabSz="274320">
              <a:buFont typeface="Arial" pitchFamily="34" charset="0"/>
              <a:buChar char="•"/>
            </a:pPr>
            <a:r>
              <a:rPr lang="en-US" sz="2400" b="1" dirty="0" smtClean="0"/>
              <a:t>Regulate development </a:t>
            </a:r>
            <a:r>
              <a:rPr lang="en-US" dirty="0" smtClean="0"/>
              <a:t>by setting design standards, providing technical guidance, reviewing plans for development and redevelopment, inspecting construction sites, and enforcing regulations.</a:t>
            </a:r>
          </a:p>
          <a:p>
            <a:pPr lvl="1" indent="-334963" defTabSz="274320">
              <a:buFont typeface="Arial" pitchFamily="34" charset="0"/>
              <a:buChar char="•"/>
            </a:pPr>
            <a:endParaRPr lang="en-US" dirty="0"/>
          </a:p>
          <a:p>
            <a:pPr lvl="1" indent="-334963" defTabSz="274320">
              <a:buFont typeface="Arial" pitchFamily="34" charset="0"/>
              <a:buChar char="•"/>
            </a:pPr>
            <a:r>
              <a:rPr lang="en-US" sz="2400" b="1" dirty="0" smtClean="0"/>
              <a:t>Prevent pollution </a:t>
            </a:r>
            <a:r>
              <a:rPr lang="en-US" dirty="0" smtClean="0"/>
              <a:t>by educating the public, implementing clean water programs, inspecting and monitoring runoff, complying with federal and state regulations, and enforcing water quality standards set by the Clean Water Act.</a:t>
            </a:r>
            <a:endParaRPr lang="en-US" dirty="0"/>
          </a:p>
        </p:txBody>
      </p:sp>
    </p:spTree>
    <p:extLst>
      <p:ext uri="{BB962C8B-B14F-4D97-AF65-F5344CB8AC3E}">
        <p14:creationId xmlns:p14="http://schemas.microsoft.com/office/powerpoint/2010/main" val="420377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46C56-F7F6-43CA-AE83-74A146D78C59}"/>
              </a:ext>
            </a:extLst>
          </p:cNvPr>
          <p:cNvSpPr>
            <a:spLocks noGrp="1"/>
          </p:cNvSpPr>
          <p:nvPr>
            <p:ph type="title"/>
          </p:nvPr>
        </p:nvSpPr>
        <p:spPr/>
        <p:txBody>
          <a:bodyPr>
            <a:normAutofit/>
          </a:bodyPr>
          <a:lstStyle/>
          <a:p>
            <a:r>
              <a:rPr lang="en-US" sz="4000" b="1" dirty="0" smtClean="0"/>
              <a:t>How is </a:t>
            </a:r>
            <a:r>
              <a:rPr lang="en-US" sz="4000" b="1" dirty="0" err="1" smtClean="0"/>
              <a:t>stormwater</a:t>
            </a:r>
            <a:r>
              <a:rPr lang="en-US" sz="4000" b="1" dirty="0" smtClean="0"/>
              <a:t> managed?</a:t>
            </a:r>
            <a:endParaRPr lang="en-US" sz="3200" b="1" dirty="0"/>
          </a:p>
        </p:txBody>
      </p:sp>
      <p:pic>
        <p:nvPicPr>
          <p:cNvPr id="5" name="Content Placeholder 4">
            <a:extLst>
              <a:ext uri="{FF2B5EF4-FFF2-40B4-BE49-F238E27FC236}">
                <a16:creationId xmlns:a16="http://schemas.microsoft.com/office/drawing/2014/main" id="{FA213F9A-0015-4EAA-8BCE-F7E0275A7068}"/>
              </a:ext>
            </a:extLst>
          </p:cNvPr>
          <p:cNvPicPr>
            <a:picLocks noGrp="1" noChangeAspect="1"/>
          </p:cNvPicPr>
          <p:nvPr>
            <p:ph idx="1"/>
          </p:nvPr>
        </p:nvPicPr>
        <p:blipFill>
          <a:blip r:embed="rId3"/>
          <a:stretch>
            <a:fillRect/>
          </a:stretch>
        </p:blipFill>
        <p:spPr>
          <a:xfrm>
            <a:off x="391146" y="6139171"/>
            <a:ext cx="2671028" cy="675284"/>
          </a:xfrm>
        </p:spPr>
      </p:pic>
      <p:sp>
        <p:nvSpPr>
          <p:cNvPr id="10" name="TextBox 9"/>
          <p:cNvSpPr txBox="1"/>
          <p:nvPr/>
        </p:nvSpPr>
        <p:spPr>
          <a:xfrm>
            <a:off x="3705727" y="1576137"/>
            <a:ext cx="7776410" cy="4185761"/>
          </a:xfrm>
          <a:prstGeom prst="rect">
            <a:avLst/>
          </a:prstGeom>
          <a:solidFill>
            <a:schemeClr val="accent5"/>
          </a:solidFill>
        </p:spPr>
        <p:txBody>
          <a:bodyPr wrap="square" rtlCol="0">
            <a:spAutoFit/>
          </a:bodyPr>
          <a:lstStyle/>
          <a:p>
            <a:r>
              <a:rPr lang="en-US" sz="2000" dirty="0" smtClean="0"/>
              <a:t>The </a:t>
            </a:r>
            <a:r>
              <a:rPr lang="en-US" sz="2000" dirty="0" smtClean="0"/>
              <a:t>Greater Elkhart County </a:t>
            </a:r>
            <a:r>
              <a:rPr lang="en-US" sz="2000" dirty="0" err="1" smtClean="0"/>
              <a:t>Stormwater</a:t>
            </a:r>
            <a:r>
              <a:rPr lang="en-US" sz="2000" dirty="0" smtClean="0"/>
              <a:t> Partnership works </a:t>
            </a:r>
            <a:r>
              <a:rPr lang="en-US" sz="2000" dirty="0" smtClean="0"/>
              <a:t>diligently to:</a:t>
            </a:r>
          </a:p>
          <a:p>
            <a:pPr defTabSz="274320"/>
            <a:endParaRPr lang="en-US" sz="1200" b="1" dirty="0" smtClean="0"/>
          </a:p>
          <a:p>
            <a:pPr lvl="1" indent="-334963" defTabSz="274320">
              <a:buFont typeface="Arial" pitchFamily="34" charset="0"/>
              <a:buChar char="•"/>
            </a:pPr>
            <a:r>
              <a:rPr lang="en-US" sz="2400" b="1" dirty="0" smtClean="0"/>
              <a:t>Control flooding </a:t>
            </a:r>
            <a:r>
              <a:rPr lang="en-US" dirty="0" smtClean="0"/>
              <a:t>by installing, cleaning, and maintaining stormwater infrastructure such as curbs and gutters, street inlets, pipes, ditches, culverts, detention ponds, etc.</a:t>
            </a:r>
          </a:p>
          <a:p>
            <a:pPr lvl="1" indent="-334963" defTabSz="274320">
              <a:buFont typeface="Arial" pitchFamily="34" charset="0"/>
              <a:buChar char="•"/>
            </a:pPr>
            <a:endParaRPr lang="en-US" dirty="0"/>
          </a:p>
          <a:p>
            <a:pPr lvl="1" indent="-334963" defTabSz="274320">
              <a:buFont typeface="Arial" pitchFamily="34" charset="0"/>
              <a:buChar char="•"/>
            </a:pPr>
            <a:r>
              <a:rPr lang="en-US" sz="2400" b="1" dirty="0" smtClean="0"/>
              <a:t>Regulate development </a:t>
            </a:r>
            <a:r>
              <a:rPr lang="en-US" dirty="0" smtClean="0"/>
              <a:t>by setting design standards, providing technical guidance, reviewing plans for development and redevelopment, inspecting construction sites, and enforcing regulations.</a:t>
            </a:r>
          </a:p>
          <a:p>
            <a:pPr lvl="1" indent="-334963" defTabSz="274320">
              <a:buFont typeface="Arial" pitchFamily="34" charset="0"/>
              <a:buChar char="•"/>
            </a:pPr>
            <a:endParaRPr lang="en-US" dirty="0"/>
          </a:p>
          <a:p>
            <a:pPr lvl="1" indent="-334963" defTabSz="274320">
              <a:buFont typeface="Arial" pitchFamily="34" charset="0"/>
              <a:buChar char="•"/>
            </a:pPr>
            <a:r>
              <a:rPr lang="en-US" sz="2400" b="1" dirty="0" smtClean="0"/>
              <a:t>Prevent pollution </a:t>
            </a:r>
            <a:r>
              <a:rPr lang="en-US" dirty="0" smtClean="0"/>
              <a:t>by educating the public, implementing clean water programs, inspecting and monitoring runoff, complying with federal and state regulations, and enforcing water quality standards set by the Clean Water Act.</a:t>
            </a:r>
            <a:endParaRPr lang="en-US" dirty="0"/>
          </a:p>
        </p:txBody>
      </p:sp>
    </p:spTree>
    <p:extLst>
      <p:ext uri="{BB962C8B-B14F-4D97-AF65-F5344CB8AC3E}">
        <p14:creationId xmlns:p14="http://schemas.microsoft.com/office/powerpoint/2010/main" val="234319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tudents.umf.maine.edu/~mcgrawbr/images/water%20pol.jpg"/>
          <p:cNvPicPr>
            <a:picLocks noChangeAspect="1" noChangeArrowheads="1"/>
          </p:cNvPicPr>
          <p:nvPr/>
        </p:nvPicPr>
        <p:blipFill>
          <a:blip r:embed="rId2" cstate="print"/>
          <a:srcRect/>
          <a:stretch>
            <a:fillRect/>
          </a:stretch>
        </p:blipFill>
        <p:spPr bwMode="auto">
          <a:xfrm>
            <a:off x="3048000" y="0"/>
            <a:ext cx="9144000" cy="6858000"/>
          </a:xfrm>
          <a:prstGeom prst="rect">
            <a:avLst/>
          </a:prstGeom>
          <a:noFill/>
        </p:spPr>
      </p:pic>
      <p:sp>
        <p:nvSpPr>
          <p:cNvPr id="3" name="TextBox 2"/>
          <p:cNvSpPr txBox="1"/>
          <p:nvPr/>
        </p:nvSpPr>
        <p:spPr>
          <a:xfrm>
            <a:off x="136887" y="72757"/>
            <a:ext cx="2951424" cy="3662541"/>
          </a:xfrm>
          <a:prstGeom prst="rect">
            <a:avLst/>
          </a:prstGeom>
          <a:solidFill>
            <a:schemeClr val="bg2"/>
          </a:solidFill>
          <a:ln w="12700" cmpd="sng">
            <a:noFill/>
          </a:ln>
        </p:spPr>
        <p:txBody>
          <a:bodyPr wrap="square" rtlCol="0">
            <a:spAutoFit/>
          </a:bodyPr>
          <a:lstStyle/>
          <a:p>
            <a:r>
              <a:rPr lang="en-US" sz="2400" b="1" dirty="0" smtClean="0"/>
              <a:t>Controlling Runoff = Controlling Stormwater</a:t>
            </a:r>
          </a:p>
          <a:p>
            <a:endParaRPr lang="en-US" sz="1600" dirty="0" smtClean="0"/>
          </a:p>
          <a:p>
            <a:pPr marL="457200" lvl="2" defTabSz="274320"/>
            <a:r>
              <a:rPr lang="en-US" dirty="0" smtClean="0"/>
              <a:t>The three types of runoff that contribute to controlling stormwater quality are:</a:t>
            </a:r>
          </a:p>
          <a:p>
            <a:pPr marL="1265238" lvl="3" indent="-350838" defTabSz="274320">
              <a:buFont typeface="Arial" pitchFamily="34" charset="0"/>
              <a:buChar char="•"/>
              <a:tabLst>
                <a:tab pos="1311275" algn="l"/>
              </a:tabLst>
            </a:pPr>
            <a:r>
              <a:rPr lang="en-US" dirty="0" smtClean="0"/>
              <a:t>Rural Runoff.</a:t>
            </a:r>
          </a:p>
          <a:p>
            <a:pPr marL="1265238" lvl="3" indent="-350838" defTabSz="274320">
              <a:buFont typeface="Arial" pitchFamily="34" charset="0"/>
              <a:buChar char="•"/>
              <a:tabLst>
                <a:tab pos="1311275" algn="l"/>
              </a:tabLst>
            </a:pPr>
            <a:r>
              <a:rPr lang="en-US" dirty="0" smtClean="0"/>
              <a:t>Urban Runoff </a:t>
            </a:r>
          </a:p>
          <a:p>
            <a:pPr marL="1265238" lvl="4" indent="-350838" defTabSz="274320">
              <a:buFont typeface="Arial" pitchFamily="34" charset="0"/>
              <a:buChar char="•"/>
            </a:pPr>
            <a:r>
              <a:rPr lang="en-US" dirty="0" smtClean="0"/>
              <a:t>Suburban Runoff </a:t>
            </a:r>
          </a:p>
        </p:txBody>
      </p:sp>
      <p:grpSp>
        <p:nvGrpSpPr>
          <p:cNvPr id="4" name="Group 3"/>
          <p:cNvGrpSpPr/>
          <p:nvPr/>
        </p:nvGrpSpPr>
        <p:grpSpPr>
          <a:xfrm>
            <a:off x="8406063" y="1478754"/>
            <a:ext cx="3785937" cy="2480693"/>
            <a:chOff x="2100870" y="2299213"/>
            <a:chExt cx="3785937" cy="2480693"/>
          </a:xfrm>
        </p:grpSpPr>
        <p:sp>
          <p:nvSpPr>
            <p:cNvPr id="5" name="TextBox 4"/>
            <p:cNvSpPr txBox="1"/>
            <p:nvPr/>
          </p:nvSpPr>
          <p:spPr>
            <a:xfrm>
              <a:off x="2100870" y="2299213"/>
              <a:ext cx="3785937" cy="1200329"/>
            </a:xfrm>
            <a:prstGeom prst="rect">
              <a:avLst/>
            </a:prstGeom>
            <a:solidFill>
              <a:schemeClr val="accent5"/>
            </a:solidFill>
          </p:spPr>
          <p:txBody>
            <a:bodyPr wrap="square" rtlCol="0">
              <a:spAutoFit/>
            </a:bodyPr>
            <a:lstStyle/>
            <a:p>
              <a:r>
                <a:rPr lang="en-US" dirty="0" smtClean="0"/>
                <a:t>Did you know that sediment, fertilizers and other chemicals are a result of farming?  Even with pervious soils.</a:t>
              </a:r>
              <a:endParaRPr lang="en-US" dirty="0"/>
            </a:p>
          </p:txBody>
        </p:sp>
        <p:cxnSp>
          <p:nvCxnSpPr>
            <p:cNvPr id="6" name="Straight Arrow Connector 5"/>
            <p:cNvCxnSpPr/>
            <p:nvPr/>
          </p:nvCxnSpPr>
          <p:spPr>
            <a:xfrm rot="16200000" flipH="1">
              <a:off x="3269938" y="3560706"/>
              <a:ext cx="1447800" cy="990600"/>
            </a:xfrm>
            <a:prstGeom prst="straightConnector1">
              <a:avLst/>
            </a:prstGeom>
            <a:ln w="53975">
              <a:solidFill>
                <a:srgbClr val="FF0000"/>
              </a:solidFill>
              <a:bevel/>
              <a:tailEnd type="arrow"/>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5049253" y="4897589"/>
            <a:ext cx="4114800" cy="1733729"/>
            <a:chOff x="990600" y="4191000"/>
            <a:chExt cx="4114800" cy="1733729"/>
          </a:xfrm>
        </p:grpSpPr>
        <p:sp>
          <p:nvSpPr>
            <p:cNvPr id="8" name="TextBox 7"/>
            <p:cNvSpPr txBox="1"/>
            <p:nvPr/>
          </p:nvSpPr>
          <p:spPr>
            <a:xfrm>
              <a:off x="990600" y="4724400"/>
              <a:ext cx="2666999" cy="1200329"/>
            </a:xfrm>
            <a:prstGeom prst="rect">
              <a:avLst/>
            </a:prstGeom>
            <a:solidFill>
              <a:schemeClr val="accent5"/>
            </a:solidFill>
          </p:spPr>
          <p:txBody>
            <a:bodyPr wrap="square" rtlCol="0">
              <a:spAutoFit/>
            </a:bodyPr>
            <a:lstStyle/>
            <a:p>
              <a:r>
                <a:rPr lang="en-US" dirty="0" smtClean="0"/>
                <a:t>Can you believe you pollute at home  with fertilizers, phosphates and even your litter too? </a:t>
              </a:r>
              <a:endParaRPr lang="en-US" dirty="0"/>
            </a:p>
          </p:txBody>
        </p:sp>
        <p:cxnSp>
          <p:nvCxnSpPr>
            <p:cNvPr id="9" name="Straight Arrow Connector 8"/>
            <p:cNvCxnSpPr/>
            <p:nvPr/>
          </p:nvCxnSpPr>
          <p:spPr>
            <a:xfrm flipV="1">
              <a:off x="3429000" y="4191000"/>
              <a:ext cx="1676400" cy="762000"/>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3823212" y="0"/>
            <a:ext cx="3581400" cy="1465541"/>
            <a:chOff x="1035014" y="955119"/>
            <a:chExt cx="3581400" cy="1465541"/>
          </a:xfrm>
        </p:grpSpPr>
        <p:sp>
          <p:nvSpPr>
            <p:cNvPr id="11" name="TextBox 10"/>
            <p:cNvSpPr txBox="1"/>
            <p:nvPr/>
          </p:nvSpPr>
          <p:spPr>
            <a:xfrm>
              <a:off x="1035014" y="955119"/>
              <a:ext cx="3581400" cy="1200329"/>
            </a:xfrm>
            <a:prstGeom prst="rect">
              <a:avLst/>
            </a:prstGeom>
            <a:solidFill>
              <a:schemeClr val="accent5"/>
            </a:solidFill>
          </p:spPr>
          <p:txBody>
            <a:bodyPr wrap="square" rtlCol="0">
              <a:spAutoFit/>
            </a:bodyPr>
            <a:lstStyle/>
            <a:p>
              <a:r>
                <a:rPr lang="en-US" dirty="0" smtClean="0"/>
                <a:t>Unregulated urban industrial areas can contribute to heavy metal and toxic pollutants.</a:t>
              </a:r>
            </a:p>
            <a:p>
              <a:endParaRPr lang="en-US" dirty="0"/>
            </a:p>
          </p:txBody>
        </p:sp>
        <p:cxnSp>
          <p:nvCxnSpPr>
            <p:cNvPr id="12" name="Straight Arrow Connector 11"/>
            <p:cNvCxnSpPr/>
            <p:nvPr/>
          </p:nvCxnSpPr>
          <p:spPr>
            <a:xfrm rot="5400000">
              <a:off x="4221496" y="2115066"/>
              <a:ext cx="609600" cy="1588"/>
            </a:xfrm>
            <a:prstGeom prst="straightConnector1">
              <a:avLst/>
            </a:prstGeom>
            <a:ln w="6032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13" name="Content Placeholder 4">
            <a:extLst>
              <a:ext uri="{FF2B5EF4-FFF2-40B4-BE49-F238E27FC236}">
                <a16:creationId xmlns:a16="http://schemas.microsoft.com/office/drawing/2014/main" id="{831FD669-3019-4E92-AB24-01B4545FABB2}"/>
              </a:ext>
            </a:extLst>
          </p:cNvPr>
          <p:cNvPicPr>
            <a:picLocks noChangeAspect="1"/>
          </p:cNvPicPr>
          <p:nvPr/>
        </p:nvPicPr>
        <p:blipFill>
          <a:blip r:embed="rId3"/>
          <a:stretch>
            <a:fillRect/>
          </a:stretch>
        </p:blipFill>
        <p:spPr>
          <a:xfrm>
            <a:off x="42085" y="6182716"/>
            <a:ext cx="2671028" cy="675284"/>
          </a:xfrm>
          <a:prstGeom prst="rect">
            <a:avLst/>
          </a:prstGeom>
        </p:spPr>
      </p:pic>
    </p:spTree>
    <p:extLst>
      <p:ext uri="{BB962C8B-B14F-4D97-AF65-F5344CB8AC3E}">
        <p14:creationId xmlns:p14="http://schemas.microsoft.com/office/powerpoint/2010/main" val="81881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xit" presetSubtype="4" fill="hold" grpId="1" nodeType="clickEffect">
                                  <p:stCondLst>
                                    <p:cond delay="0"/>
                                  </p:stCondLst>
                                  <p:childTnLst>
                                    <p:animEffect transition="out" filter="wheel(4)">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par>
                          <p:cTn id="13" fill="hold">
                            <p:stCondLst>
                              <p:cond delay="500"/>
                            </p:stCondLst>
                            <p:childTnLst>
                              <p:par>
                                <p:cTn id="14" presetID="49" presetClass="entr" presetSubtype="0" decel="10000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 calcmode="lin" valueType="num">
                                      <p:cBhvr>
                                        <p:cTn id="18" dur="500" fill="hold"/>
                                        <p:tgtEl>
                                          <p:spTgt spid="4"/>
                                        </p:tgtEl>
                                        <p:attrNameLst>
                                          <p:attrName>style.rotation</p:attrName>
                                        </p:attrNameLst>
                                      </p:cBhvr>
                                      <p:tavLst>
                                        <p:tav tm="0">
                                          <p:val>
                                            <p:fltVal val="360"/>
                                          </p:val>
                                        </p:tav>
                                        <p:tav tm="100000">
                                          <p:val>
                                            <p:fltVal val="0"/>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xit" presetSubtype="0" accel="100000" fill="hold" nodeType="clickEffect">
                                  <p:stCondLst>
                                    <p:cond delay="0"/>
                                  </p:stCondLst>
                                  <p:childTnLst>
                                    <p:anim calcmode="lin" valueType="num">
                                      <p:cBhvr>
                                        <p:cTn id="23" dur="1000"/>
                                        <p:tgtEl>
                                          <p:spTgt spid="4"/>
                                        </p:tgtEl>
                                        <p:attrNameLst>
                                          <p:attrName>ppt_w</p:attrName>
                                        </p:attrNameLst>
                                      </p:cBhvr>
                                      <p:tavLst>
                                        <p:tav tm="0">
                                          <p:val>
                                            <p:strVal val="ppt_w"/>
                                          </p:val>
                                        </p:tav>
                                        <p:tav tm="100000">
                                          <p:val>
                                            <p:strVal val="ppt_w+.3"/>
                                          </p:val>
                                        </p:tav>
                                      </p:tavLst>
                                    </p:anim>
                                    <p:anim calcmode="lin" valueType="num">
                                      <p:cBhvr>
                                        <p:cTn id="24" dur="1000"/>
                                        <p:tgtEl>
                                          <p:spTgt spid="4"/>
                                        </p:tgtEl>
                                        <p:attrNameLst>
                                          <p:attrName>ppt_h</p:attrName>
                                        </p:attrNameLst>
                                      </p:cBhvr>
                                      <p:tavLst>
                                        <p:tav tm="0">
                                          <p:val>
                                            <p:strVal val="ppt_h"/>
                                          </p:val>
                                        </p:tav>
                                        <p:tav tm="100000">
                                          <p:val>
                                            <p:strVal val="ppt_h"/>
                                          </p:val>
                                        </p:tav>
                                      </p:tavLst>
                                    </p:anim>
                                    <p:animEffect transition="out" filter="fade">
                                      <p:cBhvr>
                                        <p:cTn id="25" dur="1000"/>
                                        <p:tgtEl>
                                          <p:spTgt spid="4"/>
                                        </p:tgtEl>
                                      </p:cBhvr>
                                    </p:animEffect>
                                    <p:set>
                                      <p:cBhvr>
                                        <p:cTn id="26" dur="1" fill="hold">
                                          <p:stCondLst>
                                            <p:cond delay="999"/>
                                          </p:stCondLst>
                                        </p:cTn>
                                        <p:tgtEl>
                                          <p:spTgt spid="4"/>
                                        </p:tgtEl>
                                        <p:attrNameLst>
                                          <p:attrName>style.visibility</p:attrName>
                                        </p:attrNameLst>
                                      </p:cBhvr>
                                      <p:to>
                                        <p:strVal val="hidden"/>
                                      </p:to>
                                    </p:set>
                                  </p:childTnLst>
                                </p:cTn>
                              </p:par>
                            </p:childTnLst>
                          </p:cTn>
                        </p:par>
                        <p:par>
                          <p:cTn id="27" fill="hold">
                            <p:stCondLst>
                              <p:cond delay="1000"/>
                            </p:stCondLst>
                            <p:childTnLst>
                              <p:par>
                                <p:cTn id="28" presetID="4" presetClass="entr" presetSubtype="16"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ox(in)">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xit" presetSubtype="16" fill="hold" nodeType="clickEffect">
                                  <p:stCondLst>
                                    <p:cond delay="0"/>
                                  </p:stCondLst>
                                  <p:childTnLst>
                                    <p:animEffect transition="out" filter="box(in)">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childTnLst>
                          </p:cTn>
                        </p:par>
                        <p:par>
                          <p:cTn id="36" fill="hold">
                            <p:stCondLst>
                              <p:cond delay="500"/>
                            </p:stCondLst>
                            <p:childTnLst>
                              <p:par>
                                <p:cTn id="37" presetID="4" presetClass="entr" presetSubtype="16"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ox(in)">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xit" presetSubtype="16" fill="hold" nodeType="clickEffect">
                                  <p:stCondLst>
                                    <p:cond delay="0"/>
                                  </p:stCondLst>
                                  <p:childTnLst>
                                    <p:animEffect transition="out" filter="box(in)">
                                      <p:cBhvr>
                                        <p:cTn id="43" dur="500"/>
                                        <p:tgtEl>
                                          <p:spTgt spid="10"/>
                                        </p:tgtEl>
                                      </p:cBhvr>
                                    </p:animEffect>
                                    <p:set>
                                      <p:cBhvr>
                                        <p:cTn id="44"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6886" y="297346"/>
            <a:ext cx="11809030" cy="1015663"/>
          </a:xfrm>
          <a:prstGeom prst="rect">
            <a:avLst/>
          </a:prstGeom>
          <a:solidFill>
            <a:schemeClr val="bg2"/>
          </a:solidFill>
          <a:ln w="12700" cmpd="sng">
            <a:noFill/>
          </a:ln>
        </p:spPr>
        <p:txBody>
          <a:bodyPr wrap="square" rtlCol="0">
            <a:spAutoFit/>
          </a:bodyPr>
          <a:lstStyle/>
          <a:p>
            <a:pPr algn="ctr"/>
            <a:r>
              <a:rPr lang="en-US" sz="3600" b="1" dirty="0" smtClean="0"/>
              <a:t>Rural, Suburban, Urban, and Industrial Runoff Estimates</a:t>
            </a:r>
            <a:endParaRPr lang="en-US" sz="3600" b="1" dirty="0" smtClean="0"/>
          </a:p>
          <a:p>
            <a:pPr algn="ctr"/>
            <a:endParaRPr lang="en-US" sz="2400" dirty="0" smtClean="0"/>
          </a:p>
        </p:txBody>
      </p:sp>
      <p:pic>
        <p:nvPicPr>
          <p:cNvPr id="13" name="Picture 2" descr="http://www.co.henry.ga.us/stormwater/images/img_SWMatters_lrg.jpg"/>
          <p:cNvPicPr>
            <a:picLocks noChangeAspect="1" noChangeArrowheads="1"/>
          </p:cNvPicPr>
          <p:nvPr/>
        </p:nvPicPr>
        <p:blipFill>
          <a:blip r:embed="rId2" cstate="print"/>
          <a:srcRect/>
          <a:stretch>
            <a:fillRect/>
          </a:stretch>
        </p:blipFill>
        <p:spPr bwMode="auto">
          <a:xfrm>
            <a:off x="3088311" y="1549560"/>
            <a:ext cx="8857605" cy="4947491"/>
          </a:xfrm>
          <a:prstGeom prst="rect">
            <a:avLst/>
          </a:prstGeom>
          <a:noFill/>
        </p:spPr>
      </p:pic>
      <p:sp>
        <p:nvSpPr>
          <p:cNvPr id="14" name="TextBox 13"/>
          <p:cNvSpPr txBox="1"/>
          <p:nvPr/>
        </p:nvSpPr>
        <p:spPr>
          <a:xfrm>
            <a:off x="281265" y="2499811"/>
            <a:ext cx="2638398" cy="3046988"/>
          </a:xfrm>
          <a:prstGeom prst="rect">
            <a:avLst/>
          </a:prstGeom>
          <a:solidFill>
            <a:schemeClr val="bg2"/>
          </a:solidFill>
          <a:ln w="12700" cmpd="sng">
            <a:noFill/>
          </a:ln>
        </p:spPr>
        <p:txBody>
          <a:bodyPr wrap="square" rtlCol="0">
            <a:spAutoFit/>
          </a:bodyPr>
          <a:lstStyle/>
          <a:p>
            <a:pPr algn="ctr"/>
            <a:r>
              <a:rPr lang="en-US" sz="2800" dirty="0" smtClean="0"/>
              <a:t>Industrial and Urban have the most runoff, and the smallest amount of infiltration</a:t>
            </a:r>
            <a:endParaRPr lang="en-US" sz="2800" dirty="0" smtClean="0"/>
          </a:p>
          <a:p>
            <a:pPr algn="ctr"/>
            <a:endParaRPr lang="en-US" sz="2400" dirty="0" smtClean="0"/>
          </a:p>
        </p:txBody>
      </p:sp>
      <p:pic>
        <p:nvPicPr>
          <p:cNvPr id="15" name="Content Placeholder 4">
            <a:extLst>
              <a:ext uri="{FF2B5EF4-FFF2-40B4-BE49-F238E27FC236}">
                <a16:creationId xmlns:a16="http://schemas.microsoft.com/office/drawing/2014/main" id="{831FD669-3019-4E92-AB24-01B4545FABB2}"/>
              </a:ext>
            </a:extLst>
          </p:cNvPr>
          <p:cNvPicPr>
            <a:picLocks noChangeAspect="1"/>
          </p:cNvPicPr>
          <p:nvPr/>
        </p:nvPicPr>
        <p:blipFill>
          <a:blip r:embed="rId3"/>
          <a:stretch>
            <a:fillRect/>
          </a:stretch>
        </p:blipFill>
        <p:spPr>
          <a:xfrm>
            <a:off x="136886" y="6159409"/>
            <a:ext cx="2671028" cy="675284"/>
          </a:xfrm>
          <a:prstGeom prst="rect">
            <a:avLst/>
          </a:prstGeom>
        </p:spPr>
      </p:pic>
    </p:spTree>
    <p:extLst>
      <p:ext uri="{BB962C8B-B14F-4D97-AF65-F5344CB8AC3E}">
        <p14:creationId xmlns:p14="http://schemas.microsoft.com/office/powerpoint/2010/main" val="320604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xit" presetSubtype="4" fill="hold" grpId="1" nodeType="clickEffect">
                                  <p:stCondLst>
                                    <p:cond delay="0"/>
                                  </p:stCondLst>
                                  <p:childTnLst>
                                    <p:animEffect transition="out" filter="wheel(4)">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heel(4)">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xit" presetSubtype="4" fill="hold" grpId="1" nodeType="clickEffect">
                                  <p:stCondLst>
                                    <p:cond delay="0"/>
                                  </p:stCondLst>
                                  <p:childTnLst>
                                    <p:animEffect transition="out" filter="wheel(4)">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4" grpId="0" animBg="1"/>
      <p:bldP spid="1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Urban Runoff</a:t>
            </a:r>
            <a:endParaRPr lang="en-US" dirty="0"/>
          </a:p>
        </p:txBody>
      </p:sp>
      <p:pic>
        <p:nvPicPr>
          <p:cNvPr id="3" name="Picture 4" descr="http://www.cityftmyers.com/Portals/0/images/departments/pw/stormwater/stormwater-001.jpg"/>
          <p:cNvPicPr>
            <a:picLocks noChangeAspect="1" noChangeArrowheads="1"/>
          </p:cNvPicPr>
          <p:nvPr/>
        </p:nvPicPr>
        <p:blipFill>
          <a:blip r:embed="rId3" cstate="print"/>
          <a:srcRect/>
          <a:stretch>
            <a:fillRect/>
          </a:stretch>
        </p:blipFill>
        <p:spPr bwMode="auto">
          <a:xfrm>
            <a:off x="4598344" y="1123837"/>
            <a:ext cx="6240522" cy="4536468"/>
          </a:xfrm>
          <a:prstGeom prst="rect">
            <a:avLst/>
          </a:prstGeom>
          <a:noFill/>
        </p:spPr>
      </p:pic>
      <p:pic>
        <p:nvPicPr>
          <p:cNvPr id="4" name="Content Placeholder 4">
            <a:extLst>
              <a:ext uri="{FF2B5EF4-FFF2-40B4-BE49-F238E27FC236}">
                <a16:creationId xmlns:a16="http://schemas.microsoft.com/office/drawing/2014/main" id="{831FD669-3019-4E92-AB24-01B4545FABB2}"/>
              </a:ext>
            </a:extLst>
          </p:cNvPr>
          <p:cNvPicPr>
            <a:picLocks noChangeAspect="1"/>
          </p:cNvPicPr>
          <p:nvPr/>
        </p:nvPicPr>
        <p:blipFill>
          <a:blip r:embed="rId4"/>
          <a:stretch>
            <a:fillRect/>
          </a:stretch>
        </p:blipFill>
        <p:spPr>
          <a:xfrm>
            <a:off x="391146" y="6139171"/>
            <a:ext cx="2671028" cy="675284"/>
          </a:xfrm>
          <a:prstGeom prst="rect">
            <a:avLst/>
          </a:prstGeom>
        </p:spPr>
      </p:pic>
    </p:spTree>
    <p:extLst>
      <p:ext uri="{BB962C8B-B14F-4D97-AF65-F5344CB8AC3E}">
        <p14:creationId xmlns:p14="http://schemas.microsoft.com/office/powerpoint/2010/main" val="3807150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Urban Runoff</a:t>
            </a:r>
            <a:br>
              <a:rPr lang="en-US" dirty="0" smtClean="0"/>
            </a:br>
            <a:r>
              <a:rPr lang="en-US" dirty="0"/>
              <a:t/>
            </a:r>
            <a:br>
              <a:rPr lang="en-US" dirty="0"/>
            </a:br>
            <a:r>
              <a:rPr lang="en-US" sz="2800" i="1" dirty="0" smtClean="0"/>
              <a:t>Pollutants</a:t>
            </a:r>
            <a:endParaRPr lang="en-US" sz="2800" i="1" dirty="0"/>
          </a:p>
        </p:txBody>
      </p:sp>
      <p:pic>
        <p:nvPicPr>
          <p:cNvPr id="5" name="Picture 4"/>
          <p:cNvPicPr>
            <a:picLocks noChangeAspect="1"/>
          </p:cNvPicPr>
          <p:nvPr/>
        </p:nvPicPr>
        <p:blipFill>
          <a:blip r:embed="rId3"/>
          <a:stretch>
            <a:fillRect/>
          </a:stretch>
        </p:blipFill>
        <p:spPr>
          <a:xfrm>
            <a:off x="3628022" y="802106"/>
            <a:ext cx="3141746" cy="4995023"/>
          </a:xfrm>
          <a:prstGeom prst="rect">
            <a:avLst/>
          </a:prstGeom>
        </p:spPr>
      </p:pic>
      <p:pic>
        <p:nvPicPr>
          <p:cNvPr id="6" name="Picture 5"/>
          <p:cNvPicPr>
            <a:picLocks noChangeAspect="1"/>
          </p:cNvPicPr>
          <p:nvPr/>
        </p:nvPicPr>
        <p:blipFill>
          <a:blip r:embed="rId4"/>
          <a:stretch>
            <a:fillRect/>
          </a:stretch>
        </p:blipFill>
        <p:spPr>
          <a:xfrm>
            <a:off x="6925178" y="802106"/>
            <a:ext cx="5090359" cy="3284103"/>
          </a:xfrm>
          <a:prstGeom prst="rect">
            <a:avLst/>
          </a:prstGeom>
        </p:spPr>
      </p:pic>
      <p:sp>
        <p:nvSpPr>
          <p:cNvPr id="7" name="TextBox 6"/>
          <p:cNvSpPr txBox="1"/>
          <p:nvPr/>
        </p:nvSpPr>
        <p:spPr>
          <a:xfrm>
            <a:off x="7363327" y="4596800"/>
            <a:ext cx="3946357" cy="1200329"/>
          </a:xfrm>
          <a:prstGeom prst="rect">
            <a:avLst/>
          </a:prstGeom>
          <a:noFill/>
        </p:spPr>
        <p:txBody>
          <a:bodyPr wrap="square" rtlCol="0">
            <a:spAutoFit/>
          </a:bodyPr>
          <a:lstStyle/>
          <a:p>
            <a:pPr algn="ctr"/>
            <a:r>
              <a:rPr lang="en-US" sz="2400" dirty="0" smtClean="0"/>
              <a:t>Can you identify any sources of pollutants in these two urban areas?</a:t>
            </a:r>
            <a:endParaRPr lang="en-US" sz="2400" dirty="0"/>
          </a:p>
        </p:txBody>
      </p:sp>
      <p:pic>
        <p:nvPicPr>
          <p:cNvPr id="8" name="Content Placeholder 4">
            <a:extLst>
              <a:ext uri="{FF2B5EF4-FFF2-40B4-BE49-F238E27FC236}">
                <a16:creationId xmlns:a16="http://schemas.microsoft.com/office/drawing/2014/main" id="{831FD669-3019-4E92-AB24-01B4545FABB2}"/>
              </a:ext>
            </a:extLst>
          </p:cNvPr>
          <p:cNvPicPr>
            <a:picLocks noChangeAspect="1"/>
          </p:cNvPicPr>
          <p:nvPr/>
        </p:nvPicPr>
        <p:blipFill>
          <a:blip r:embed="rId5"/>
          <a:stretch>
            <a:fillRect/>
          </a:stretch>
        </p:blipFill>
        <p:spPr>
          <a:xfrm>
            <a:off x="391146" y="6139171"/>
            <a:ext cx="2671028" cy="675284"/>
          </a:xfrm>
          <a:prstGeom prst="rect">
            <a:avLst/>
          </a:prstGeom>
        </p:spPr>
      </p:pic>
    </p:spTree>
    <p:extLst>
      <p:ext uri="{BB962C8B-B14F-4D97-AF65-F5344CB8AC3E}">
        <p14:creationId xmlns:p14="http://schemas.microsoft.com/office/powerpoint/2010/main" val="3459709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80B9A54-FC05-47FF-81C1-279342DD4374}"/>
              </a:ext>
            </a:extLst>
          </p:cNvPr>
          <p:cNvSpPr txBox="1">
            <a:spLocks noGrp="1"/>
          </p:cNvSpPr>
          <p:nvPr>
            <p:ph type="title"/>
          </p:nvPr>
        </p:nvSpPr>
        <p:spPr>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2800" b="1" dirty="0"/>
              <a:t>Explore these links and the “notes” section below each slide for background information</a:t>
            </a:r>
          </a:p>
        </p:txBody>
      </p:sp>
      <p:sp>
        <p:nvSpPr>
          <p:cNvPr id="4" name="Rectangle 3">
            <a:extLst>
              <a:ext uri="{FF2B5EF4-FFF2-40B4-BE49-F238E27FC236}">
                <a16:creationId xmlns:a16="http://schemas.microsoft.com/office/drawing/2014/main" id="{0F5A930F-1696-4248-95D4-81CA3945E659}"/>
              </a:ext>
            </a:extLst>
          </p:cNvPr>
          <p:cNvSpPr/>
          <p:nvPr/>
        </p:nvSpPr>
        <p:spPr>
          <a:xfrm>
            <a:off x="3733800" y="2438400"/>
            <a:ext cx="7713633" cy="1862048"/>
          </a:xfrm>
          <a:prstGeom prst="rect">
            <a:avLst/>
          </a:prstGeom>
          <a:noFill/>
        </p:spPr>
        <p:txBody>
          <a:bodyPr wrap="square" lIns="91440" tIns="45720" rIns="91440" bIns="45720">
            <a:spAutoFit/>
          </a:bodyPr>
          <a:lstStyle/>
          <a:p>
            <a:pPr algn="ctr"/>
            <a:r>
              <a:rPr lang="en-US" sz="11500" b="1" i="1" dirty="0">
                <a:ln w="0"/>
                <a:gradFill flip="none" rotWithShape="1">
                  <a:gsLst>
                    <a:gs pos="0">
                      <a:schemeClr val="accent5">
                        <a:lumMod val="21000"/>
                        <a:lumOff val="79000"/>
                      </a:schemeClr>
                    </a:gs>
                    <a:gs pos="50000">
                      <a:schemeClr val="accent5"/>
                    </a:gs>
                    <a:gs pos="100000">
                      <a:schemeClr val="accent5">
                        <a:lumMod val="60000"/>
                        <a:lumOff val="40000"/>
                      </a:schemeClr>
                    </a:gs>
                  </a:gsLst>
                  <a:lin ang="2700000" scaled="1"/>
                  <a:tileRect/>
                </a:gradFill>
                <a:effectLst>
                  <a:reflection blurRad="6350" stA="53000" endA="300" endPos="35500" dir="5400000" sy="-90000" algn="bl" rotWithShape="0"/>
                </a:effectLst>
              </a:rPr>
              <a:t>Learn More!</a:t>
            </a:r>
            <a:endParaRPr lang="en-US" sz="11500" b="1" i="1" cap="none" spc="0" dirty="0">
              <a:ln w="0"/>
              <a:gradFill flip="none" rotWithShape="1">
                <a:gsLst>
                  <a:gs pos="0">
                    <a:schemeClr val="accent5">
                      <a:lumMod val="21000"/>
                      <a:lumOff val="79000"/>
                    </a:schemeClr>
                  </a:gs>
                  <a:gs pos="50000">
                    <a:schemeClr val="accent5"/>
                  </a:gs>
                  <a:gs pos="100000">
                    <a:schemeClr val="accent5">
                      <a:lumMod val="60000"/>
                      <a:lumOff val="40000"/>
                    </a:schemeClr>
                  </a:gs>
                </a:gsLst>
                <a:lin ang="2700000" scaled="1"/>
                <a:tileRect/>
              </a:gradFill>
              <a:effectLst>
                <a:reflection blurRad="6350" stA="53000" endA="300" endPos="35500" dir="5400000" sy="-90000" algn="bl" rotWithShape="0"/>
              </a:effectLst>
            </a:endParaRPr>
          </a:p>
        </p:txBody>
      </p:sp>
      <p:pic>
        <p:nvPicPr>
          <p:cNvPr id="5" name="Content Placeholder 4">
            <a:extLst>
              <a:ext uri="{FF2B5EF4-FFF2-40B4-BE49-F238E27FC236}">
                <a16:creationId xmlns:a16="http://schemas.microsoft.com/office/drawing/2014/main" id="{831FD669-3019-4E92-AB24-01B4545FABB2}"/>
              </a:ext>
            </a:extLst>
          </p:cNvPr>
          <p:cNvPicPr>
            <a:picLocks noChangeAspect="1"/>
          </p:cNvPicPr>
          <p:nvPr/>
        </p:nvPicPr>
        <p:blipFill>
          <a:blip r:embed="rId2"/>
          <a:stretch>
            <a:fillRect/>
          </a:stretch>
        </p:blipFill>
        <p:spPr>
          <a:xfrm>
            <a:off x="391146" y="6139171"/>
            <a:ext cx="2671028" cy="675284"/>
          </a:xfrm>
          <a:prstGeom prst="rect">
            <a:avLst/>
          </a:prstGeom>
        </p:spPr>
      </p:pic>
    </p:spTree>
    <p:extLst>
      <p:ext uri="{BB962C8B-B14F-4D97-AF65-F5344CB8AC3E}">
        <p14:creationId xmlns:p14="http://schemas.microsoft.com/office/powerpoint/2010/main" val="991155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a:extLst>
              <a:ext uri="{FF2B5EF4-FFF2-40B4-BE49-F238E27FC236}">
                <a16:creationId xmlns:a16="http://schemas.microsoft.com/office/drawing/2014/main" id="{831FD669-3019-4E92-AB24-01B4545FABB2}"/>
              </a:ext>
            </a:extLst>
          </p:cNvPr>
          <p:cNvPicPr>
            <a:picLocks noChangeAspect="1"/>
          </p:cNvPicPr>
          <p:nvPr/>
        </p:nvPicPr>
        <p:blipFill>
          <a:blip r:embed="rId3"/>
          <a:stretch>
            <a:fillRect/>
          </a:stretch>
        </p:blipFill>
        <p:spPr>
          <a:xfrm>
            <a:off x="391146" y="6139171"/>
            <a:ext cx="2671028" cy="675284"/>
          </a:xfrm>
          <a:prstGeom prst="rect">
            <a:avLst/>
          </a:prstGeom>
        </p:spPr>
      </p:pic>
      <p:sp>
        <p:nvSpPr>
          <p:cNvPr id="4" name="Title 1">
            <a:extLst>
              <a:ext uri="{FF2B5EF4-FFF2-40B4-BE49-F238E27FC236}">
                <a16:creationId xmlns:a16="http://schemas.microsoft.com/office/drawing/2014/main" id="{D6F5166E-ACA1-4859-9912-6A59E3254BB3}"/>
              </a:ext>
            </a:extLst>
          </p:cNvPr>
          <p:cNvSpPr txBox="1">
            <a:spLocks noGrp="1"/>
          </p:cNvSpPr>
          <p:nvPr>
            <p:ph type="title"/>
          </p:nvPr>
        </p:nvSpPr>
        <p:spPr>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2800" b="1" dirty="0"/>
              <a:t>Supporting Information, Resources, and Classroom Activities</a:t>
            </a:r>
          </a:p>
        </p:txBody>
      </p:sp>
      <p:sp>
        <p:nvSpPr>
          <p:cNvPr id="5" name="TextBox 4"/>
          <p:cNvSpPr txBox="1"/>
          <p:nvPr/>
        </p:nvSpPr>
        <p:spPr>
          <a:xfrm>
            <a:off x="3730457" y="583532"/>
            <a:ext cx="7851942" cy="1477328"/>
          </a:xfrm>
          <a:prstGeom prst="rect">
            <a:avLst/>
          </a:prstGeom>
          <a:noFill/>
          <a:ln>
            <a:solidFill>
              <a:schemeClr val="tx1"/>
            </a:solidFill>
          </a:ln>
        </p:spPr>
        <p:txBody>
          <a:bodyPr wrap="square" rtlCol="0">
            <a:spAutoFit/>
          </a:bodyPr>
          <a:lstStyle/>
          <a:p>
            <a:pPr algn="ctr"/>
            <a:r>
              <a:rPr lang="en-US" b="1" dirty="0" smtClean="0"/>
              <a:t>Landscape Architecture/</a:t>
            </a:r>
            <a:r>
              <a:rPr lang="en-US" b="1" dirty="0" err="1" smtClean="0"/>
              <a:t>Stormwater</a:t>
            </a:r>
            <a:r>
              <a:rPr lang="en-US" b="1" dirty="0" smtClean="0"/>
              <a:t> Management Lesson Plan Book</a:t>
            </a:r>
          </a:p>
          <a:p>
            <a:endParaRPr lang="en-US" dirty="0"/>
          </a:p>
          <a:p>
            <a:pPr algn="ctr"/>
            <a:r>
              <a:rPr lang="en-US" dirty="0">
                <a:hlinkClick r:id="rId4"/>
              </a:rPr>
              <a:t>https://</a:t>
            </a:r>
            <a:r>
              <a:rPr lang="en-US" dirty="0" smtClean="0">
                <a:hlinkClick r:id="rId4"/>
              </a:rPr>
              <a:t>cbtrust.org/wp-content/uploads/EPA-SW-Lesson-Plan-Book.pdf</a:t>
            </a:r>
            <a:endParaRPr lang="en-US" dirty="0" smtClean="0"/>
          </a:p>
          <a:p>
            <a:pPr algn="ctr"/>
            <a:endParaRPr lang="en-US" dirty="0"/>
          </a:p>
          <a:p>
            <a:pPr algn="ctr"/>
            <a:r>
              <a:rPr lang="en-US" dirty="0" smtClean="0"/>
              <a:t>Great resource for lesson plans grade 3-12</a:t>
            </a:r>
            <a:endParaRPr lang="en-US" dirty="0"/>
          </a:p>
        </p:txBody>
      </p:sp>
      <p:sp>
        <p:nvSpPr>
          <p:cNvPr id="6" name="TextBox 5"/>
          <p:cNvSpPr txBox="1"/>
          <p:nvPr/>
        </p:nvSpPr>
        <p:spPr>
          <a:xfrm>
            <a:off x="3730457" y="2356185"/>
            <a:ext cx="7851942" cy="1754326"/>
          </a:xfrm>
          <a:prstGeom prst="rect">
            <a:avLst/>
          </a:prstGeom>
          <a:noFill/>
          <a:ln>
            <a:solidFill>
              <a:schemeClr val="tx1"/>
            </a:solidFill>
          </a:ln>
        </p:spPr>
        <p:txBody>
          <a:bodyPr wrap="square" rtlCol="0">
            <a:spAutoFit/>
          </a:bodyPr>
          <a:lstStyle/>
          <a:p>
            <a:pPr algn="ctr"/>
            <a:r>
              <a:rPr lang="en-US" b="1" dirty="0" smtClean="0"/>
              <a:t>Teacher Resources for Introducing Urban </a:t>
            </a:r>
            <a:r>
              <a:rPr lang="en-US" b="1" dirty="0" err="1" smtClean="0"/>
              <a:t>Stormwater</a:t>
            </a:r>
            <a:r>
              <a:rPr lang="en-US" b="1" dirty="0" smtClean="0"/>
              <a:t> Quality Concepts to the Classroom</a:t>
            </a:r>
          </a:p>
          <a:p>
            <a:endParaRPr lang="en-US" dirty="0"/>
          </a:p>
          <a:p>
            <a:pPr algn="ctr"/>
            <a:r>
              <a:rPr lang="en-US" dirty="0">
                <a:hlinkClick r:id="rId5"/>
              </a:rPr>
              <a:t>https://</a:t>
            </a:r>
            <a:r>
              <a:rPr lang="en-US" dirty="0" smtClean="0">
                <a:hlinkClick r:id="rId5"/>
              </a:rPr>
              <a:t>www.colorado.gov/pacific/sites/default/files/WQ_Teacher-Resources.pdf</a:t>
            </a:r>
            <a:endParaRPr lang="en-US" dirty="0" smtClean="0"/>
          </a:p>
          <a:p>
            <a:pPr algn="ctr"/>
            <a:endParaRPr lang="en-US" dirty="0"/>
          </a:p>
          <a:p>
            <a:pPr algn="ctr"/>
            <a:r>
              <a:rPr lang="en-US" dirty="0" smtClean="0"/>
              <a:t>Lesson plans following Colorado standards, but applicable activities and info</a:t>
            </a:r>
            <a:endParaRPr lang="en-US" dirty="0"/>
          </a:p>
        </p:txBody>
      </p:sp>
      <p:sp>
        <p:nvSpPr>
          <p:cNvPr id="7" name="TextBox 6"/>
          <p:cNvSpPr txBox="1"/>
          <p:nvPr/>
        </p:nvSpPr>
        <p:spPr>
          <a:xfrm>
            <a:off x="3730457" y="4384845"/>
            <a:ext cx="7851942" cy="1754326"/>
          </a:xfrm>
          <a:prstGeom prst="rect">
            <a:avLst/>
          </a:prstGeom>
          <a:noFill/>
          <a:ln>
            <a:solidFill>
              <a:schemeClr val="tx1"/>
            </a:solidFill>
          </a:ln>
        </p:spPr>
        <p:txBody>
          <a:bodyPr wrap="square" rtlCol="0">
            <a:spAutoFit/>
          </a:bodyPr>
          <a:lstStyle/>
          <a:p>
            <a:pPr algn="ctr"/>
            <a:r>
              <a:rPr lang="en-US" b="1" dirty="0" smtClean="0"/>
              <a:t>Best Management Practices for </a:t>
            </a:r>
            <a:r>
              <a:rPr lang="en-US" b="1" dirty="0" err="1" smtClean="0"/>
              <a:t>Stormwater</a:t>
            </a:r>
            <a:endParaRPr lang="en-US" b="1" dirty="0" smtClean="0"/>
          </a:p>
          <a:p>
            <a:endParaRPr lang="en-US" dirty="0"/>
          </a:p>
          <a:p>
            <a:pPr algn="ctr"/>
            <a:r>
              <a:rPr lang="en-US" dirty="0">
                <a:hlinkClick r:id="rId6"/>
              </a:rPr>
              <a:t>https://</a:t>
            </a:r>
            <a:r>
              <a:rPr lang="en-US" dirty="0" smtClean="0">
                <a:hlinkClick r:id="rId6"/>
              </a:rPr>
              <a:t>www.epa.gov/npdes/national-menu-best-management-practices-bmps-stormwater#edu</a:t>
            </a:r>
            <a:endParaRPr lang="en-US" dirty="0" smtClean="0"/>
          </a:p>
          <a:p>
            <a:pPr algn="ctr"/>
            <a:endParaRPr lang="en-US" dirty="0"/>
          </a:p>
          <a:p>
            <a:pPr algn="ctr"/>
            <a:r>
              <a:rPr lang="en-US" dirty="0" smtClean="0"/>
              <a:t>Background information on </a:t>
            </a:r>
            <a:r>
              <a:rPr lang="en-US" dirty="0" err="1" smtClean="0"/>
              <a:t>stormwater</a:t>
            </a:r>
            <a:r>
              <a:rPr lang="en-US" dirty="0" smtClean="0"/>
              <a:t> BMPs</a:t>
            </a:r>
            <a:endParaRPr lang="en-US" dirty="0"/>
          </a:p>
        </p:txBody>
      </p:sp>
    </p:spTree>
    <p:extLst>
      <p:ext uri="{BB962C8B-B14F-4D97-AF65-F5344CB8AC3E}">
        <p14:creationId xmlns:p14="http://schemas.microsoft.com/office/powerpoint/2010/main" val="4030638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F5166E-ACA1-4859-9912-6A59E3254BB3}"/>
              </a:ext>
            </a:extLst>
          </p:cNvPr>
          <p:cNvSpPr txBox="1">
            <a:spLocks/>
          </p:cNvSpPr>
          <p:nvPr/>
        </p:nvSpPr>
        <p:spPr>
          <a:xfrm>
            <a:off x="210944" y="1160491"/>
            <a:ext cx="2947482" cy="46011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2800" b="1" dirty="0" smtClean="0"/>
              <a:t>Still want to know more?</a:t>
            </a:r>
            <a:br>
              <a:rPr lang="en-US" sz="2800" b="1" dirty="0" smtClean="0"/>
            </a:br>
            <a:r>
              <a:rPr lang="en-US" sz="2800" b="1" dirty="0" smtClean="0"/>
              <a:t/>
            </a:r>
            <a:br>
              <a:rPr lang="en-US" sz="2800" b="1" dirty="0" smtClean="0"/>
            </a:br>
            <a:r>
              <a:rPr lang="en-US" sz="2800" b="1" dirty="0" smtClean="0"/>
              <a:t>Contact us!</a:t>
            </a:r>
            <a:endParaRPr lang="en-US" sz="2800" b="1" dirty="0"/>
          </a:p>
        </p:txBody>
      </p:sp>
      <p:sp>
        <p:nvSpPr>
          <p:cNvPr id="4" name="TextBox 3">
            <a:extLst>
              <a:ext uri="{FF2B5EF4-FFF2-40B4-BE49-F238E27FC236}">
                <a16:creationId xmlns:a16="http://schemas.microsoft.com/office/drawing/2014/main" id="{4AA47AF6-78BA-444A-8AC1-0C7897F890D7}"/>
              </a:ext>
            </a:extLst>
          </p:cNvPr>
          <p:cNvSpPr txBox="1"/>
          <p:nvPr/>
        </p:nvSpPr>
        <p:spPr>
          <a:xfrm>
            <a:off x="3657600" y="612844"/>
            <a:ext cx="8001000" cy="5632311"/>
          </a:xfrm>
          <a:prstGeom prst="rect">
            <a:avLst/>
          </a:prstGeom>
          <a:noFill/>
        </p:spPr>
        <p:txBody>
          <a:bodyPr wrap="square" rtlCol="0">
            <a:spAutoFit/>
          </a:bodyPr>
          <a:lstStyle/>
          <a:p>
            <a:pPr algn="ctr"/>
            <a:r>
              <a:rPr lang="en-US" sz="4000" b="1" dirty="0">
                <a:solidFill>
                  <a:schemeClr val="accent2"/>
                </a:solidFill>
              </a:rPr>
              <a:t>Elkhart County Soil and Water Conservation District</a:t>
            </a:r>
          </a:p>
          <a:p>
            <a:pPr algn="ctr"/>
            <a:endParaRPr lang="en-US" sz="4000" b="1" dirty="0">
              <a:solidFill>
                <a:schemeClr val="accent2"/>
              </a:solidFill>
            </a:endParaRPr>
          </a:p>
          <a:p>
            <a:pPr algn="ctr"/>
            <a:r>
              <a:rPr lang="en-US" sz="4000" b="1" dirty="0">
                <a:solidFill>
                  <a:schemeClr val="accent2"/>
                </a:solidFill>
              </a:rPr>
              <a:t>17746-B County Road 34</a:t>
            </a:r>
          </a:p>
          <a:p>
            <a:pPr algn="ctr"/>
            <a:r>
              <a:rPr lang="en-US" sz="4000" b="1" dirty="0">
                <a:solidFill>
                  <a:schemeClr val="accent2"/>
                </a:solidFill>
              </a:rPr>
              <a:t>Goshen, IN 46528</a:t>
            </a:r>
          </a:p>
          <a:p>
            <a:pPr algn="ctr"/>
            <a:endParaRPr lang="en-US" sz="4000" b="1" dirty="0">
              <a:solidFill>
                <a:schemeClr val="accent2"/>
              </a:solidFill>
            </a:endParaRPr>
          </a:p>
          <a:p>
            <a:pPr algn="ctr"/>
            <a:r>
              <a:rPr lang="en-US" sz="4000" b="1" dirty="0">
                <a:solidFill>
                  <a:schemeClr val="accent2"/>
                </a:solidFill>
              </a:rPr>
              <a:t>574-533-4383 </a:t>
            </a:r>
            <a:r>
              <a:rPr lang="en-US" sz="4000" b="1" dirty="0" err="1">
                <a:solidFill>
                  <a:schemeClr val="accent2"/>
                </a:solidFill>
              </a:rPr>
              <a:t>ext</a:t>
            </a:r>
            <a:r>
              <a:rPr lang="en-US" sz="4000" b="1" dirty="0">
                <a:solidFill>
                  <a:schemeClr val="accent2"/>
                </a:solidFill>
              </a:rPr>
              <a:t> 3</a:t>
            </a:r>
          </a:p>
          <a:p>
            <a:pPr algn="ctr"/>
            <a:endParaRPr lang="en-US" sz="4000" b="1" dirty="0">
              <a:solidFill>
                <a:schemeClr val="accent2"/>
              </a:solidFill>
            </a:endParaRPr>
          </a:p>
          <a:p>
            <a:pPr algn="ctr"/>
            <a:r>
              <a:rPr lang="en-US" sz="4000" b="1" dirty="0">
                <a:solidFill>
                  <a:schemeClr val="accent2"/>
                </a:solidFill>
              </a:rPr>
              <a:t>www.elkcoswcd.org</a:t>
            </a:r>
          </a:p>
        </p:txBody>
      </p:sp>
      <p:pic>
        <p:nvPicPr>
          <p:cNvPr id="5" name="Content Placeholder 4">
            <a:extLst>
              <a:ext uri="{FF2B5EF4-FFF2-40B4-BE49-F238E27FC236}">
                <a16:creationId xmlns:a16="http://schemas.microsoft.com/office/drawing/2014/main" id="{FDF230CA-12A1-4A9F-84DC-87CB256E6371}"/>
              </a:ext>
            </a:extLst>
          </p:cNvPr>
          <p:cNvPicPr>
            <a:picLocks noChangeAspect="1"/>
          </p:cNvPicPr>
          <p:nvPr/>
        </p:nvPicPr>
        <p:blipFill>
          <a:blip r:embed="rId3"/>
          <a:stretch>
            <a:fillRect/>
          </a:stretch>
        </p:blipFill>
        <p:spPr>
          <a:xfrm>
            <a:off x="391146" y="6139171"/>
            <a:ext cx="2671028" cy="675284"/>
          </a:xfrm>
          <a:prstGeom prst="rect">
            <a:avLst/>
          </a:prstGeom>
        </p:spPr>
      </p:pic>
    </p:spTree>
    <p:extLst>
      <p:ext uri="{BB962C8B-B14F-4D97-AF65-F5344CB8AC3E}">
        <p14:creationId xmlns:p14="http://schemas.microsoft.com/office/powerpoint/2010/main" val="128433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46C56-F7F6-43CA-AE83-74A146D78C59}"/>
              </a:ext>
            </a:extLst>
          </p:cNvPr>
          <p:cNvSpPr>
            <a:spLocks noGrp="1"/>
          </p:cNvSpPr>
          <p:nvPr>
            <p:ph type="title"/>
          </p:nvPr>
        </p:nvSpPr>
        <p:spPr/>
        <p:txBody>
          <a:bodyPr/>
          <a:lstStyle/>
          <a:p>
            <a:r>
              <a:rPr lang="en-US" dirty="0" smtClean="0"/>
              <a:t>Learning Objectives</a:t>
            </a:r>
            <a:endParaRPr lang="en-US" dirty="0"/>
          </a:p>
        </p:txBody>
      </p:sp>
      <p:pic>
        <p:nvPicPr>
          <p:cNvPr id="5" name="Content Placeholder 4">
            <a:extLst>
              <a:ext uri="{FF2B5EF4-FFF2-40B4-BE49-F238E27FC236}">
                <a16:creationId xmlns:a16="http://schemas.microsoft.com/office/drawing/2014/main" id="{FA213F9A-0015-4EAA-8BCE-F7E0275A7068}"/>
              </a:ext>
            </a:extLst>
          </p:cNvPr>
          <p:cNvPicPr>
            <a:picLocks noGrp="1" noChangeAspect="1"/>
          </p:cNvPicPr>
          <p:nvPr>
            <p:ph idx="1"/>
          </p:nvPr>
        </p:nvPicPr>
        <p:blipFill>
          <a:blip r:embed="rId2"/>
          <a:stretch>
            <a:fillRect/>
          </a:stretch>
        </p:blipFill>
        <p:spPr>
          <a:xfrm>
            <a:off x="391146" y="6139171"/>
            <a:ext cx="2671028" cy="675284"/>
          </a:xfrm>
        </p:spPr>
      </p:pic>
      <p:sp>
        <p:nvSpPr>
          <p:cNvPr id="4" name="TextBox 3"/>
          <p:cNvSpPr txBox="1"/>
          <p:nvPr/>
        </p:nvSpPr>
        <p:spPr>
          <a:xfrm>
            <a:off x="3552092" y="2135797"/>
            <a:ext cx="8150470" cy="2677656"/>
          </a:xfrm>
          <a:prstGeom prst="rect">
            <a:avLst/>
          </a:prstGeom>
          <a:noFill/>
        </p:spPr>
        <p:txBody>
          <a:bodyPr wrap="square" rtlCol="0">
            <a:spAutoFit/>
          </a:bodyPr>
          <a:lstStyle/>
          <a:p>
            <a:pPr algn="ctr"/>
            <a:r>
              <a:rPr lang="en-US" sz="2400" i="1" dirty="0" smtClean="0"/>
              <a:t>What is the Greater Elkhart County </a:t>
            </a:r>
            <a:r>
              <a:rPr lang="en-US" sz="2400" i="1" dirty="0" err="1" smtClean="0"/>
              <a:t>Stormwater</a:t>
            </a:r>
            <a:r>
              <a:rPr lang="en-US" sz="2400" i="1" dirty="0" smtClean="0"/>
              <a:t> Partnership?</a:t>
            </a:r>
          </a:p>
          <a:p>
            <a:pPr algn="ctr"/>
            <a:endParaRPr lang="en-US" sz="2400" i="1" dirty="0"/>
          </a:p>
          <a:p>
            <a:pPr algn="ctr"/>
            <a:r>
              <a:rPr lang="en-US" sz="2400" i="1" dirty="0" smtClean="0"/>
              <a:t>What is a MS4?</a:t>
            </a:r>
          </a:p>
          <a:p>
            <a:pPr algn="ctr"/>
            <a:endParaRPr lang="en-US" sz="2400" i="1" dirty="0"/>
          </a:p>
          <a:p>
            <a:pPr algn="ctr"/>
            <a:r>
              <a:rPr lang="en-US" sz="2400" i="1" dirty="0" smtClean="0"/>
              <a:t>What is </a:t>
            </a:r>
            <a:r>
              <a:rPr lang="en-US" sz="2400" i="1" dirty="0" err="1" smtClean="0"/>
              <a:t>stormwater</a:t>
            </a:r>
            <a:r>
              <a:rPr lang="en-US" sz="2400" i="1" dirty="0" smtClean="0"/>
              <a:t>?</a:t>
            </a:r>
          </a:p>
          <a:p>
            <a:pPr algn="ctr"/>
            <a:endParaRPr lang="en-US" sz="2400" i="1" dirty="0"/>
          </a:p>
          <a:p>
            <a:pPr algn="ctr"/>
            <a:r>
              <a:rPr lang="en-US" sz="2400" i="1" dirty="0" smtClean="0"/>
              <a:t>Why is managing </a:t>
            </a:r>
            <a:r>
              <a:rPr lang="en-US" sz="2400" i="1" dirty="0" err="1" smtClean="0"/>
              <a:t>stormwater</a:t>
            </a:r>
            <a:r>
              <a:rPr lang="en-US" sz="2400" i="1" dirty="0" smtClean="0"/>
              <a:t> important? </a:t>
            </a:r>
          </a:p>
        </p:txBody>
      </p:sp>
    </p:spTree>
    <p:extLst>
      <p:ext uri="{BB962C8B-B14F-4D97-AF65-F5344CB8AC3E}">
        <p14:creationId xmlns:p14="http://schemas.microsoft.com/office/powerpoint/2010/main" val="752780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0BEA3-9474-452E-902B-BE17BBBED1E0}"/>
              </a:ext>
            </a:extLst>
          </p:cNvPr>
          <p:cNvSpPr>
            <a:spLocks noGrp="1"/>
          </p:cNvSpPr>
          <p:nvPr>
            <p:ph type="ctrTitle"/>
          </p:nvPr>
        </p:nvSpPr>
        <p:spPr/>
        <p:txBody>
          <a:bodyPr>
            <a:normAutofit/>
          </a:bodyPr>
          <a:lstStyle/>
          <a:p>
            <a:r>
              <a:rPr lang="en-US" sz="6000" b="1" dirty="0" smtClean="0">
                <a:solidFill>
                  <a:schemeClr val="accent5"/>
                </a:solidFill>
              </a:rPr>
              <a:t>The Greater Elkhart County </a:t>
            </a:r>
            <a:r>
              <a:rPr lang="en-US" sz="6000" b="1" dirty="0" err="1" smtClean="0">
                <a:solidFill>
                  <a:schemeClr val="accent5"/>
                </a:solidFill>
              </a:rPr>
              <a:t>Stormwater</a:t>
            </a:r>
            <a:r>
              <a:rPr lang="en-US" sz="6000" b="1" dirty="0" smtClean="0">
                <a:solidFill>
                  <a:schemeClr val="accent5"/>
                </a:solidFill>
              </a:rPr>
              <a:t> Partnership</a:t>
            </a:r>
            <a:endParaRPr lang="en-US" sz="6000" b="1" dirty="0">
              <a:solidFill>
                <a:schemeClr val="accent5"/>
              </a:solidFill>
            </a:endParaRPr>
          </a:p>
        </p:txBody>
      </p:sp>
      <p:sp>
        <p:nvSpPr>
          <p:cNvPr id="3" name="Subtitle 2">
            <a:extLst>
              <a:ext uri="{FF2B5EF4-FFF2-40B4-BE49-F238E27FC236}">
                <a16:creationId xmlns:a16="http://schemas.microsoft.com/office/drawing/2014/main" id="{1CAE1A9D-7A7F-474A-AFA2-BB84C1C3900E}"/>
              </a:ext>
            </a:extLst>
          </p:cNvPr>
          <p:cNvSpPr>
            <a:spLocks noGrp="1"/>
          </p:cNvSpPr>
          <p:nvPr>
            <p:ph type="subTitle" idx="1"/>
          </p:nvPr>
        </p:nvSpPr>
        <p:spPr/>
        <p:txBody>
          <a:bodyPr>
            <a:normAutofit/>
          </a:bodyPr>
          <a:lstStyle/>
          <a:p>
            <a:r>
              <a:rPr lang="en-US" sz="2400" dirty="0" smtClean="0"/>
              <a:t>What is a MS4 and how does it work?</a:t>
            </a:r>
            <a:endParaRPr lang="en-US" sz="24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6295" y="1924686"/>
            <a:ext cx="2935705" cy="2935705"/>
          </a:xfrm>
          <a:prstGeom prst="rect">
            <a:avLst/>
          </a:prstGeom>
        </p:spPr>
      </p:pic>
    </p:spTree>
    <p:extLst>
      <p:ext uri="{BB962C8B-B14F-4D97-AF65-F5344CB8AC3E}">
        <p14:creationId xmlns:p14="http://schemas.microsoft.com/office/powerpoint/2010/main" val="2669190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46C56-F7F6-43CA-AE83-74A146D78C59}"/>
              </a:ext>
            </a:extLst>
          </p:cNvPr>
          <p:cNvSpPr>
            <a:spLocks noGrp="1"/>
          </p:cNvSpPr>
          <p:nvPr>
            <p:ph type="title"/>
          </p:nvPr>
        </p:nvSpPr>
        <p:spPr/>
        <p:txBody>
          <a:bodyPr/>
          <a:lstStyle/>
          <a:p>
            <a:r>
              <a:rPr lang="en-US" sz="4400" dirty="0" smtClean="0"/>
              <a:t>MS4 </a:t>
            </a:r>
            <a:r>
              <a:rPr lang="en-US" dirty="0" smtClean="0"/>
              <a:t/>
            </a:r>
            <a:br>
              <a:rPr lang="en-US" dirty="0" smtClean="0"/>
            </a:br>
            <a:r>
              <a:rPr lang="en-US" dirty="0"/>
              <a:t/>
            </a:r>
            <a:br>
              <a:rPr lang="en-US" dirty="0"/>
            </a:br>
            <a:r>
              <a:rPr lang="en-US" dirty="0" smtClean="0"/>
              <a:t>and </a:t>
            </a:r>
            <a:br>
              <a:rPr lang="en-US" dirty="0" smtClean="0"/>
            </a:br>
            <a:r>
              <a:rPr lang="en-US" dirty="0"/>
              <a:t/>
            </a:r>
            <a:br>
              <a:rPr lang="en-US" dirty="0"/>
            </a:br>
            <a:r>
              <a:rPr lang="en-US" dirty="0" smtClean="0"/>
              <a:t>The Greater Elkhart County </a:t>
            </a:r>
            <a:r>
              <a:rPr lang="en-US" dirty="0" err="1" smtClean="0"/>
              <a:t>Stormwater</a:t>
            </a:r>
            <a:r>
              <a:rPr lang="en-US" dirty="0" smtClean="0"/>
              <a:t> Partnership</a:t>
            </a:r>
            <a:endParaRPr lang="en-US" dirty="0"/>
          </a:p>
        </p:txBody>
      </p:sp>
      <p:pic>
        <p:nvPicPr>
          <p:cNvPr id="5" name="Content Placeholder 4">
            <a:extLst>
              <a:ext uri="{FF2B5EF4-FFF2-40B4-BE49-F238E27FC236}">
                <a16:creationId xmlns:a16="http://schemas.microsoft.com/office/drawing/2014/main" id="{FA213F9A-0015-4EAA-8BCE-F7E0275A7068}"/>
              </a:ext>
            </a:extLst>
          </p:cNvPr>
          <p:cNvPicPr>
            <a:picLocks noGrp="1" noChangeAspect="1"/>
          </p:cNvPicPr>
          <p:nvPr>
            <p:ph idx="1"/>
          </p:nvPr>
        </p:nvPicPr>
        <p:blipFill>
          <a:blip r:embed="rId3"/>
          <a:stretch>
            <a:fillRect/>
          </a:stretch>
        </p:blipFill>
        <p:spPr>
          <a:xfrm>
            <a:off x="391146" y="6139171"/>
            <a:ext cx="2671028" cy="675284"/>
          </a:xfrm>
        </p:spPr>
      </p:pic>
      <p:sp>
        <p:nvSpPr>
          <p:cNvPr id="4" name="TextBox 3"/>
          <p:cNvSpPr txBox="1"/>
          <p:nvPr/>
        </p:nvSpPr>
        <p:spPr>
          <a:xfrm>
            <a:off x="2717902" y="2934466"/>
            <a:ext cx="8150470" cy="3108543"/>
          </a:xfrm>
          <a:prstGeom prst="rect">
            <a:avLst/>
          </a:prstGeom>
          <a:noFill/>
        </p:spPr>
        <p:txBody>
          <a:bodyPr wrap="square" rtlCol="0">
            <a:spAutoFit/>
          </a:bodyPr>
          <a:lstStyle/>
          <a:p>
            <a:pPr algn="r"/>
            <a:r>
              <a:rPr lang="en-US" sz="2800" dirty="0" smtClean="0"/>
              <a:t>This partnership includes:         Elkhart County</a:t>
            </a:r>
          </a:p>
          <a:p>
            <a:pPr algn="ctr"/>
            <a:endParaRPr lang="en-US" sz="2800" dirty="0"/>
          </a:p>
          <a:p>
            <a:pPr algn="r"/>
            <a:r>
              <a:rPr lang="en-US" sz="2800" dirty="0" smtClean="0"/>
              <a:t>City of Elkhart</a:t>
            </a:r>
          </a:p>
          <a:p>
            <a:pPr algn="r"/>
            <a:endParaRPr lang="en-US" sz="2800" dirty="0"/>
          </a:p>
          <a:p>
            <a:pPr algn="r"/>
            <a:r>
              <a:rPr lang="en-US" sz="2800" dirty="0" smtClean="0"/>
              <a:t>City of Goshen</a:t>
            </a:r>
          </a:p>
          <a:p>
            <a:pPr algn="r"/>
            <a:endParaRPr lang="en-US" sz="2800" dirty="0"/>
          </a:p>
          <a:p>
            <a:pPr algn="r"/>
            <a:r>
              <a:rPr lang="en-US" sz="2800" dirty="0" smtClean="0"/>
              <a:t>Town of Bristol</a:t>
            </a:r>
          </a:p>
        </p:txBody>
      </p:sp>
      <p:sp>
        <p:nvSpPr>
          <p:cNvPr id="6" name="TextBox 5"/>
          <p:cNvSpPr txBox="1"/>
          <p:nvPr/>
        </p:nvSpPr>
        <p:spPr>
          <a:xfrm>
            <a:off x="3468565" y="263642"/>
            <a:ext cx="8150470" cy="2308324"/>
          </a:xfrm>
          <a:prstGeom prst="rect">
            <a:avLst/>
          </a:prstGeom>
          <a:noFill/>
        </p:spPr>
        <p:txBody>
          <a:bodyPr wrap="square" rtlCol="0">
            <a:spAutoFit/>
          </a:bodyPr>
          <a:lstStyle/>
          <a:p>
            <a:pPr algn="ctr"/>
            <a:r>
              <a:rPr lang="en-US" sz="3600" b="1" dirty="0" smtClean="0">
                <a:solidFill>
                  <a:srgbClr val="8CC540"/>
                </a:solidFill>
              </a:rPr>
              <a:t>MS4</a:t>
            </a:r>
            <a:r>
              <a:rPr lang="en-US" sz="3600" b="1" i="1" dirty="0" smtClean="0">
                <a:solidFill>
                  <a:srgbClr val="8CC540"/>
                </a:solidFill>
              </a:rPr>
              <a:t> </a:t>
            </a:r>
          </a:p>
          <a:p>
            <a:pPr algn="ctr"/>
            <a:r>
              <a:rPr lang="en-US" sz="3600" b="1" i="1" dirty="0" smtClean="0">
                <a:solidFill>
                  <a:srgbClr val="8CC540"/>
                </a:solidFill>
              </a:rPr>
              <a:t>stands for </a:t>
            </a:r>
          </a:p>
          <a:p>
            <a:pPr algn="ctr"/>
            <a:r>
              <a:rPr lang="en-US" sz="3600" b="1" u="sng" dirty="0" smtClean="0">
                <a:solidFill>
                  <a:srgbClr val="8CC540"/>
                </a:solidFill>
              </a:rPr>
              <a:t>Municipal</a:t>
            </a:r>
            <a:r>
              <a:rPr lang="en-US" sz="3600" b="1" dirty="0" smtClean="0">
                <a:solidFill>
                  <a:srgbClr val="8CC540"/>
                </a:solidFill>
              </a:rPr>
              <a:t>  </a:t>
            </a:r>
            <a:r>
              <a:rPr lang="en-US" sz="3600" b="1" u="sng" dirty="0" smtClean="0">
                <a:solidFill>
                  <a:srgbClr val="8CC540"/>
                </a:solidFill>
              </a:rPr>
              <a:t>Separate</a:t>
            </a:r>
            <a:r>
              <a:rPr lang="en-US" sz="3600" b="1" dirty="0" smtClean="0">
                <a:solidFill>
                  <a:srgbClr val="8CC540"/>
                </a:solidFill>
              </a:rPr>
              <a:t>  </a:t>
            </a:r>
            <a:r>
              <a:rPr lang="en-US" sz="3600" b="1" u="sng" dirty="0" smtClean="0">
                <a:solidFill>
                  <a:srgbClr val="8CC540"/>
                </a:solidFill>
              </a:rPr>
              <a:t>Storm</a:t>
            </a:r>
            <a:r>
              <a:rPr lang="en-US" sz="3600" b="1" dirty="0" smtClean="0">
                <a:solidFill>
                  <a:srgbClr val="8CC540"/>
                </a:solidFill>
              </a:rPr>
              <a:t> </a:t>
            </a:r>
          </a:p>
          <a:p>
            <a:pPr algn="ctr"/>
            <a:r>
              <a:rPr lang="en-US" sz="3600" b="1" u="sng" dirty="0" smtClean="0">
                <a:solidFill>
                  <a:srgbClr val="8CC540"/>
                </a:solidFill>
              </a:rPr>
              <a:t>Sewer</a:t>
            </a:r>
            <a:r>
              <a:rPr lang="en-US" sz="3600" b="1" dirty="0" smtClean="0">
                <a:solidFill>
                  <a:srgbClr val="8CC540"/>
                </a:solidFill>
              </a:rPr>
              <a:t>  </a:t>
            </a:r>
            <a:r>
              <a:rPr lang="en-US" sz="3600" b="1" u="sng" dirty="0" smtClean="0">
                <a:solidFill>
                  <a:srgbClr val="8CC540"/>
                </a:solidFill>
              </a:rPr>
              <a:t>Systems</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3592" y="3659467"/>
            <a:ext cx="2860208" cy="2860208"/>
          </a:xfrm>
          <a:prstGeom prst="rect">
            <a:avLst/>
          </a:prstGeom>
        </p:spPr>
      </p:pic>
    </p:spTree>
    <p:extLst>
      <p:ext uri="{BB962C8B-B14F-4D97-AF65-F5344CB8AC3E}">
        <p14:creationId xmlns:p14="http://schemas.microsoft.com/office/powerpoint/2010/main" val="3837272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46C56-F7F6-43CA-AE83-74A146D78C59}"/>
              </a:ext>
            </a:extLst>
          </p:cNvPr>
          <p:cNvSpPr>
            <a:spLocks noGrp="1"/>
          </p:cNvSpPr>
          <p:nvPr>
            <p:ph type="title"/>
          </p:nvPr>
        </p:nvSpPr>
        <p:spPr/>
        <p:txBody>
          <a:bodyPr/>
          <a:lstStyle/>
          <a:p>
            <a:r>
              <a:rPr lang="en-US" sz="4400" dirty="0" smtClean="0"/>
              <a:t>MS4 </a:t>
            </a:r>
            <a:r>
              <a:rPr lang="en-US" dirty="0" smtClean="0"/>
              <a:t/>
            </a:r>
            <a:br>
              <a:rPr lang="en-US" dirty="0" smtClean="0"/>
            </a:br>
            <a:r>
              <a:rPr lang="en-US" dirty="0"/>
              <a:t/>
            </a:r>
            <a:br>
              <a:rPr lang="en-US" dirty="0"/>
            </a:br>
            <a:r>
              <a:rPr lang="en-US" dirty="0" smtClean="0"/>
              <a:t>and </a:t>
            </a:r>
            <a:br>
              <a:rPr lang="en-US" dirty="0" smtClean="0"/>
            </a:br>
            <a:r>
              <a:rPr lang="en-US" dirty="0"/>
              <a:t/>
            </a:r>
            <a:br>
              <a:rPr lang="en-US" dirty="0"/>
            </a:br>
            <a:r>
              <a:rPr lang="en-US" dirty="0" smtClean="0"/>
              <a:t>The Greater Elkhart County </a:t>
            </a:r>
            <a:r>
              <a:rPr lang="en-US" dirty="0" err="1" smtClean="0"/>
              <a:t>Stormwater</a:t>
            </a:r>
            <a:r>
              <a:rPr lang="en-US" dirty="0" smtClean="0"/>
              <a:t> Partnership</a:t>
            </a:r>
            <a:endParaRPr lang="en-US" dirty="0"/>
          </a:p>
        </p:txBody>
      </p:sp>
      <p:pic>
        <p:nvPicPr>
          <p:cNvPr id="5" name="Content Placeholder 4">
            <a:extLst>
              <a:ext uri="{FF2B5EF4-FFF2-40B4-BE49-F238E27FC236}">
                <a16:creationId xmlns:a16="http://schemas.microsoft.com/office/drawing/2014/main" id="{FA213F9A-0015-4EAA-8BCE-F7E0275A7068}"/>
              </a:ext>
            </a:extLst>
          </p:cNvPr>
          <p:cNvPicPr>
            <a:picLocks noGrp="1" noChangeAspect="1"/>
          </p:cNvPicPr>
          <p:nvPr>
            <p:ph idx="1"/>
          </p:nvPr>
        </p:nvPicPr>
        <p:blipFill>
          <a:blip r:embed="rId3"/>
          <a:stretch>
            <a:fillRect/>
          </a:stretch>
        </p:blipFill>
        <p:spPr>
          <a:xfrm>
            <a:off x="391146" y="6139171"/>
            <a:ext cx="2671028" cy="675284"/>
          </a:xfrm>
        </p:spPr>
      </p:pic>
      <p:sp>
        <p:nvSpPr>
          <p:cNvPr id="4" name="TextBox 3"/>
          <p:cNvSpPr txBox="1"/>
          <p:nvPr/>
        </p:nvSpPr>
        <p:spPr>
          <a:xfrm>
            <a:off x="3503965" y="738829"/>
            <a:ext cx="8304740" cy="5780044"/>
          </a:xfrm>
          <a:prstGeom prst="rect">
            <a:avLst/>
          </a:prstGeom>
          <a:noFill/>
        </p:spPr>
        <p:txBody>
          <a:bodyPr wrap="square" rtlCol="0">
            <a:spAutoFit/>
          </a:bodyPr>
          <a:lstStyle/>
          <a:p>
            <a:pPr marL="342900" lvl="0" indent="-342900" defTabSz="914400">
              <a:spcBef>
                <a:spcPct val="20000"/>
              </a:spcBef>
              <a:buFont typeface="Arial" pitchFamily="34" charset="0"/>
              <a:buChar char="•"/>
              <a:defRPr/>
            </a:pPr>
            <a:r>
              <a:rPr lang="en-US" sz="2000" dirty="0"/>
              <a:t>The Federal Clean Water Act requires storm water discharges from certain types of urbanized areas to be permitted under the National Pollutant Discharge Elimination System (NPDES) program.</a:t>
            </a:r>
          </a:p>
          <a:p>
            <a:pPr marL="342900" indent="-342900">
              <a:spcBef>
                <a:spcPct val="20000"/>
              </a:spcBef>
            </a:pPr>
            <a:endParaRPr lang="en-US" dirty="0"/>
          </a:p>
          <a:p>
            <a:pPr marL="342900" lvl="0" indent="-342900" defTabSz="914400">
              <a:spcBef>
                <a:spcPct val="20000"/>
              </a:spcBef>
              <a:buFont typeface="Arial" pitchFamily="34" charset="0"/>
              <a:buChar char="•"/>
              <a:defRPr/>
            </a:pPr>
            <a:r>
              <a:rPr lang="en-US" sz="2000" dirty="0"/>
              <a:t>November 1990 – EPA began Phase I of its storm water program requiring states to develop regulatory programs to address pollution issues associated with storm water.</a:t>
            </a:r>
          </a:p>
          <a:p>
            <a:pPr marL="342900" lvl="0" indent="-342900" defTabSz="914400">
              <a:spcBef>
                <a:spcPct val="20000"/>
              </a:spcBef>
              <a:buFont typeface="Arial" pitchFamily="34" charset="0"/>
              <a:buChar char="•"/>
              <a:defRPr/>
            </a:pPr>
            <a:endParaRPr lang="en-US" sz="2000" dirty="0"/>
          </a:p>
          <a:p>
            <a:pPr marL="342900" lvl="0" indent="-342900">
              <a:spcBef>
                <a:spcPct val="20000"/>
              </a:spcBef>
              <a:buFont typeface="Arial" pitchFamily="34" charset="0"/>
              <a:buChar char="•"/>
              <a:defRPr/>
            </a:pPr>
            <a:r>
              <a:rPr lang="en-US" sz="2000" dirty="0"/>
              <a:t>Today Storm Water Phase II has been established to reduce the impacts of storm water run-off from construction, industrial, municipal, governmental and institutional sources. </a:t>
            </a:r>
          </a:p>
          <a:p>
            <a:pPr marL="342900" lvl="0" indent="-342900">
              <a:spcBef>
                <a:spcPct val="20000"/>
              </a:spcBef>
              <a:buFont typeface="Arial" pitchFamily="34" charset="0"/>
              <a:buChar char="•"/>
              <a:defRPr/>
            </a:pPr>
            <a:endParaRPr lang="en-US" sz="2000" dirty="0"/>
          </a:p>
          <a:p>
            <a:pPr marL="342900" lvl="0" indent="-342900">
              <a:spcBef>
                <a:spcPct val="20000"/>
              </a:spcBef>
              <a:buFont typeface="Arial" pitchFamily="34" charset="0"/>
              <a:buChar char="•"/>
              <a:defRPr/>
            </a:pPr>
            <a:r>
              <a:rPr lang="en-US" sz="2000" dirty="0"/>
              <a:t>General Storm Water rules are found in 325 IAC 15 (Article 15).</a:t>
            </a:r>
          </a:p>
          <a:p>
            <a:pPr marL="342900" lvl="0" indent="-342900">
              <a:spcBef>
                <a:spcPct val="20000"/>
              </a:spcBef>
              <a:defRPr/>
            </a:pPr>
            <a:endParaRPr lang="en-US" sz="2000" dirty="0"/>
          </a:p>
          <a:p>
            <a:pPr marL="342900" lvl="0" indent="-342900">
              <a:spcBef>
                <a:spcPct val="20000"/>
              </a:spcBef>
              <a:buFont typeface="Arial" pitchFamily="34" charset="0"/>
              <a:buChar char="•"/>
              <a:defRPr/>
            </a:pPr>
            <a:r>
              <a:rPr lang="en-US" sz="2000" dirty="0"/>
              <a:t>August 2003 - 327 IAC 15-13 (Rule 13) established requirements for designated MS4’s entities to develop local Storm Water Quality Management Plans (SWQMP</a:t>
            </a:r>
            <a:r>
              <a:rPr lang="en-US" sz="2000" dirty="0" smtClean="0"/>
              <a:t>).</a:t>
            </a:r>
            <a:endParaRPr lang="en-US" sz="2000" dirty="0"/>
          </a:p>
        </p:txBody>
      </p:sp>
      <p:sp>
        <p:nvSpPr>
          <p:cNvPr id="6" name="TextBox 5"/>
          <p:cNvSpPr txBox="1"/>
          <p:nvPr/>
        </p:nvSpPr>
        <p:spPr>
          <a:xfrm>
            <a:off x="3658235" y="133095"/>
            <a:ext cx="8150470" cy="646331"/>
          </a:xfrm>
          <a:prstGeom prst="rect">
            <a:avLst/>
          </a:prstGeom>
          <a:noFill/>
        </p:spPr>
        <p:txBody>
          <a:bodyPr wrap="square" rtlCol="0">
            <a:spAutoFit/>
          </a:bodyPr>
          <a:lstStyle/>
          <a:p>
            <a:pPr algn="ctr"/>
            <a:r>
              <a:rPr lang="en-US" sz="3600" b="1" dirty="0" smtClean="0">
                <a:solidFill>
                  <a:srgbClr val="8CC540"/>
                </a:solidFill>
              </a:rPr>
              <a:t>Guidance Documentation</a:t>
            </a:r>
          </a:p>
        </p:txBody>
      </p:sp>
    </p:spTree>
    <p:extLst>
      <p:ext uri="{BB962C8B-B14F-4D97-AF65-F5344CB8AC3E}">
        <p14:creationId xmlns:p14="http://schemas.microsoft.com/office/powerpoint/2010/main" val="1880998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46C56-F7F6-43CA-AE83-74A146D78C59}"/>
              </a:ext>
            </a:extLst>
          </p:cNvPr>
          <p:cNvSpPr>
            <a:spLocks noGrp="1"/>
          </p:cNvSpPr>
          <p:nvPr>
            <p:ph type="title"/>
          </p:nvPr>
        </p:nvSpPr>
        <p:spPr/>
        <p:txBody>
          <a:bodyPr/>
          <a:lstStyle/>
          <a:p>
            <a:r>
              <a:rPr lang="en-US" sz="4400" dirty="0" smtClean="0"/>
              <a:t>MS4 </a:t>
            </a:r>
            <a:r>
              <a:rPr lang="en-US" dirty="0" smtClean="0"/>
              <a:t/>
            </a:r>
            <a:br>
              <a:rPr lang="en-US" dirty="0" smtClean="0"/>
            </a:br>
            <a:r>
              <a:rPr lang="en-US" dirty="0"/>
              <a:t/>
            </a:r>
            <a:br>
              <a:rPr lang="en-US" dirty="0"/>
            </a:br>
            <a:r>
              <a:rPr lang="en-US" dirty="0" smtClean="0"/>
              <a:t>and </a:t>
            </a:r>
            <a:br>
              <a:rPr lang="en-US" dirty="0" smtClean="0"/>
            </a:br>
            <a:r>
              <a:rPr lang="en-US" dirty="0"/>
              <a:t/>
            </a:r>
            <a:br>
              <a:rPr lang="en-US" dirty="0"/>
            </a:br>
            <a:r>
              <a:rPr lang="en-US" dirty="0" smtClean="0"/>
              <a:t>The Greater Elkhart County </a:t>
            </a:r>
            <a:r>
              <a:rPr lang="en-US" dirty="0" err="1" smtClean="0"/>
              <a:t>Stormwater</a:t>
            </a:r>
            <a:r>
              <a:rPr lang="en-US" dirty="0" smtClean="0"/>
              <a:t> Partnership</a:t>
            </a:r>
            <a:endParaRPr lang="en-US" dirty="0"/>
          </a:p>
        </p:txBody>
      </p:sp>
      <p:pic>
        <p:nvPicPr>
          <p:cNvPr id="5" name="Content Placeholder 4">
            <a:extLst>
              <a:ext uri="{FF2B5EF4-FFF2-40B4-BE49-F238E27FC236}">
                <a16:creationId xmlns:a16="http://schemas.microsoft.com/office/drawing/2014/main" id="{FA213F9A-0015-4EAA-8BCE-F7E0275A7068}"/>
              </a:ext>
            </a:extLst>
          </p:cNvPr>
          <p:cNvPicPr>
            <a:picLocks noGrp="1" noChangeAspect="1"/>
          </p:cNvPicPr>
          <p:nvPr>
            <p:ph idx="1"/>
          </p:nvPr>
        </p:nvPicPr>
        <p:blipFill>
          <a:blip r:embed="rId3"/>
          <a:stretch>
            <a:fillRect/>
          </a:stretch>
        </p:blipFill>
        <p:spPr>
          <a:xfrm>
            <a:off x="391146" y="6139171"/>
            <a:ext cx="2671028" cy="675284"/>
          </a:xfrm>
        </p:spPr>
      </p:pic>
      <p:sp>
        <p:nvSpPr>
          <p:cNvPr id="4" name="TextBox 3"/>
          <p:cNvSpPr txBox="1"/>
          <p:nvPr/>
        </p:nvSpPr>
        <p:spPr>
          <a:xfrm>
            <a:off x="3529263" y="1380513"/>
            <a:ext cx="8149390" cy="769441"/>
          </a:xfrm>
          <a:prstGeom prst="rect">
            <a:avLst/>
          </a:prstGeom>
          <a:noFill/>
        </p:spPr>
        <p:txBody>
          <a:bodyPr wrap="square" rtlCol="0">
            <a:spAutoFit/>
          </a:bodyPr>
          <a:lstStyle/>
          <a:p>
            <a:pPr lvl="0" algn="ctr" defTabSz="914400">
              <a:spcBef>
                <a:spcPct val="20000"/>
              </a:spcBef>
              <a:defRPr/>
            </a:pPr>
            <a:r>
              <a:rPr lang="en-US" sz="2000" dirty="0" smtClean="0"/>
              <a:t>The MS4’s must address these 6 “minimum control measures” </a:t>
            </a:r>
          </a:p>
          <a:p>
            <a:pPr lvl="0" algn="ctr" defTabSz="914400">
              <a:spcBef>
                <a:spcPct val="20000"/>
              </a:spcBef>
              <a:defRPr/>
            </a:pPr>
            <a:r>
              <a:rPr lang="en-US" sz="2000" dirty="0" smtClean="0"/>
              <a:t>through their SWQMP</a:t>
            </a:r>
            <a:endParaRPr lang="en-US" sz="2000" dirty="0"/>
          </a:p>
        </p:txBody>
      </p:sp>
      <p:sp>
        <p:nvSpPr>
          <p:cNvPr id="6" name="TextBox 5"/>
          <p:cNvSpPr txBox="1"/>
          <p:nvPr/>
        </p:nvSpPr>
        <p:spPr>
          <a:xfrm>
            <a:off x="3658235" y="133095"/>
            <a:ext cx="8150470" cy="1077218"/>
          </a:xfrm>
          <a:prstGeom prst="rect">
            <a:avLst/>
          </a:prstGeom>
          <a:noFill/>
        </p:spPr>
        <p:txBody>
          <a:bodyPr wrap="square" rtlCol="0">
            <a:spAutoFit/>
          </a:bodyPr>
          <a:lstStyle/>
          <a:p>
            <a:pPr algn="ctr"/>
            <a:r>
              <a:rPr lang="en-US" sz="3600" b="1" dirty="0" smtClean="0">
                <a:solidFill>
                  <a:srgbClr val="8CC540"/>
                </a:solidFill>
              </a:rPr>
              <a:t>SWQMP</a:t>
            </a:r>
          </a:p>
          <a:p>
            <a:pPr algn="ctr"/>
            <a:r>
              <a:rPr lang="en-US" sz="2800" b="1" i="1" dirty="0" smtClean="0">
                <a:solidFill>
                  <a:srgbClr val="8CC540"/>
                </a:solidFill>
              </a:rPr>
              <a:t>Storm Water Quality Management Plans</a:t>
            </a:r>
          </a:p>
        </p:txBody>
      </p:sp>
      <p:sp>
        <p:nvSpPr>
          <p:cNvPr id="7" name="TextBox 6"/>
          <p:cNvSpPr txBox="1"/>
          <p:nvPr/>
        </p:nvSpPr>
        <p:spPr>
          <a:xfrm>
            <a:off x="4042610" y="2768155"/>
            <a:ext cx="8149390" cy="3108543"/>
          </a:xfrm>
          <a:prstGeom prst="rect">
            <a:avLst/>
          </a:prstGeom>
          <a:noFill/>
        </p:spPr>
        <p:txBody>
          <a:bodyPr wrap="square" rtlCol="0">
            <a:spAutoFit/>
          </a:bodyPr>
          <a:lstStyle/>
          <a:p>
            <a:pPr marL="457200" lvl="0" indent="-457200" defTabSz="914400">
              <a:spcBef>
                <a:spcPct val="20000"/>
              </a:spcBef>
              <a:buAutoNum type="arabicPeriod"/>
              <a:defRPr/>
            </a:pPr>
            <a:r>
              <a:rPr lang="en-US" sz="2800" dirty="0" smtClean="0"/>
              <a:t>Public Education and Outreach</a:t>
            </a:r>
          </a:p>
          <a:p>
            <a:pPr marL="457200" lvl="0" indent="-457200" defTabSz="914400">
              <a:spcBef>
                <a:spcPct val="20000"/>
              </a:spcBef>
              <a:buAutoNum type="arabicPeriod"/>
              <a:defRPr/>
            </a:pPr>
            <a:r>
              <a:rPr lang="en-US" sz="2800" dirty="0" smtClean="0"/>
              <a:t>Public Participation and Involvement</a:t>
            </a:r>
          </a:p>
          <a:p>
            <a:pPr marL="457200" lvl="0" indent="-457200" defTabSz="914400">
              <a:spcBef>
                <a:spcPct val="20000"/>
              </a:spcBef>
              <a:buAutoNum type="arabicPeriod"/>
              <a:defRPr/>
            </a:pPr>
            <a:r>
              <a:rPr lang="en-US" sz="2800" dirty="0" smtClean="0"/>
              <a:t>Illicit Discharge Detection and Elimination</a:t>
            </a:r>
          </a:p>
          <a:p>
            <a:pPr marL="457200" lvl="0" indent="-457200" defTabSz="914400">
              <a:spcBef>
                <a:spcPct val="20000"/>
              </a:spcBef>
              <a:buAutoNum type="arabicPeriod"/>
              <a:defRPr/>
            </a:pPr>
            <a:r>
              <a:rPr lang="en-US" sz="2800" dirty="0" smtClean="0"/>
              <a:t>Construction Site Runoff Control</a:t>
            </a:r>
          </a:p>
          <a:p>
            <a:pPr marL="457200" lvl="0" indent="-457200" defTabSz="914400">
              <a:spcBef>
                <a:spcPct val="20000"/>
              </a:spcBef>
              <a:buAutoNum type="arabicPeriod"/>
              <a:defRPr/>
            </a:pPr>
            <a:r>
              <a:rPr lang="en-US" sz="2800" dirty="0" smtClean="0"/>
              <a:t>Post-Construction Site Runoff Control</a:t>
            </a:r>
          </a:p>
          <a:p>
            <a:pPr marL="457200" lvl="0" indent="-457200" defTabSz="914400">
              <a:spcBef>
                <a:spcPct val="20000"/>
              </a:spcBef>
              <a:buAutoNum type="arabicPeriod"/>
              <a:defRPr/>
            </a:pPr>
            <a:r>
              <a:rPr lang="en-US" sz="2800" dirty="0" smtClean="0"/>
              <a:t>Pollution Prevention and Good Housekeeping</a:t>
            </a:r>
            <a:endParaRPr lang="en-US" sz="2800" dirty="0"/>
          </a:p>
        </p:txBody>
      </p:sp>
    </p:spTree>
    <p:extLst>
      <p:ext uri="{BB962C8B-B14F-4D97-AF65-F5344CB8AC3E}">
        <p14:creationId xmlns:p14="http://schemas.microsoft.com/office/powerpoint/2010/main" val="724131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46C56-F7F6-43CA-AE83-74A146D78C59}"/>
              </a:ext>
            </a:extLst>
          </p:cNvPr>
          <p:cNvSpPr>
            <a:spLocks noGrp="1"/>
          </p:cNvSpPr>
          <p:nvPr>
            <p:ph type="title"/>
          </p:nvPr>
        </p:nvSpPr>
        <p:spPr/>
        <p:txBody>
          <a:bodyPr/>
          <a:lstStyle/>
          <a:p>
            <a:r>
              <a:rPr lang="en-US" sz="4400" dirty="0" smtClean="0"/>
              <a:t>MS4 </a:t>
            </a:r>
            <a:r>
              <a:rPr lang="en-US" dirty="0" smtClean="0"/>
              <a:t/>
            </a:r>
            <a:br>
              <a:rPr lang="en-US" dirty="0" smtClean="0"/>
            </a:br>
            <a:r>
              <a:rPr lang="en-US" dirty="0"/>
              <a:t/>
            </a:r>
            <a:br>
              <a:rPr lang="en-US" dirty="0"/>
            </a:br>
            <a:r>
              <a:rPr lang="en-US" dirty="0" smtClean="0"/>
              <a:t>and </a:t>
            </a:r>
            <a:br>
              <a:rPr lang="en-US" dirty="0" smtClean="0"/>
            </a:br>
            <a:r>
              <a:rPr lang="en-US" dirty="0"/>
              <a:t/>
            </a:r>
            <a:br>
              <a:rPr lang="en-US" dirty="0"/>
            </a:br>
            <a:r>
              <a:rPr lang="en-US" dirty="0" smtClean="0"/>
              <a:t>The Greater Elkhart County </a:t>
            </a:r>
            <a:r>
              <a:rPr lang="en-US" dirty="0" err="1" smtClean="0"/>
              <a:t>Stormwater</a:t>
            </a:r>
            <a:r>
              <a:rPr lang="en-US" dirty="0" smtClean="0"/>
              <a:t> Partnership</a:t>
            </a:r>
            <a:endParaRPr lang="en-US" dirty="0"/>
          </a:p>
        </p:txBody>
      </p:sp>
      <p:pic>
        <p:nvPicPr>
          <p:cNvPr id="5" name="Content Placeholder 4">
            <a:extLst>
              <a:ext uri="{FF2B5EF4-FFF2-40B4-BE49-F238E27FC236}">
                <a16:creationId xmlns:a16="http://schemas.microsoft.com/office/drawing/2014/main" id="{FA213F9A-0015-4EAA-8BCE-F7E0275A7068}"/>
              </a:ext>
            </a:extLst>
          </p:cNvPr>
          <p:cNvPicPr>
            <a:picLocks noGrp="1" noChangeAspect="1"/>
          </p:cNvPicPr>
          <p:nvPr>
            <p:ph idx="1"/>
          </p:nvPr>
        </p:nvPicPr>
        <p:blipFill>
          <a:blip r:embed="rId3"/>
          <a:stretch>
            <a:fillRect/>
          </a:stretch>
        </p:blipFill>
        <p:spPr>
          <a:xfrm>
            <a:off x="391146" y="6139171"/>
            <a:ext cx="2671028" cy="675284"/>
          </a:xfrm>
        </p:spPr>
      </p:pic>
      <p:sp>
        <p:nvSpPr>
          <p:cNvPr id="4" name="TextBox 3"/>
          <p:cNvSpPr txBox="1"/>
          <p:nvPr/>
        </p:nvSpPr>
        <p:spPr>
          <a:xfrm>
            <a:off x="3529263" y="1380513"/>
            <a:ext cx="8149390" cy="1077218"/>
          </a:xfrm>
          <a:prstGeom prst="rect">
            <a:avLst/>
          </a:prstGeom>
          <a:noFill/>
        </p:spPr>
        <p:txBody>
          <a:bodyPr wrap="square" rtlCol="0">
            <a:spAutoFit/>
          </a:bodyPr>
          <a:lstStyle/>
          <a:p>
            <a:pPr lvl="0" algn="ctr" defTabSz="914400">
              <a:spcBef>
                <a:spcPct val="20000"/>
              </a:spcBef>
              <a:defRPr/>
            </a:pPr>
            <a:r>
              <a:rPr lang="en-US" sz="2000" dirty="0" smtClean="0"/>
              <a:t>327 IAC 15-5    a.k.a. Rule 5</a:t>
            </a:r>
          </a:p>
          <a:p>
            <a:pPr lvl="0" algn="ctr" defTabSz="914400">
              <a:spcBef>
                <a:spcPct val="20000"/>
              </a:spcBef>
              <a:defRPr/>
            </a:pPr>
            <a:r>
              <a:rPr lang="en-US" sz="2000" dirty="0" smtClean="0"/>
              <a:t>is a performance-based state regulation designed to reduce </a:t>
            </a:r>
            <a:r>
              <a:rPr lang="en-US" sz="2000" dirty="0" err="1" smtClean="0"/>
              <a:t>polluntants</a:t>
            </a:r>
            <a:r>
              <a:rPr lang="en-US" sz="2000" dirty="0" smtClean="0"/>
              <a:t> that are associated with construction and/or land disturbing activities</a:t>
            </a:r>
            <a:endParaRPr lang="en-US" sz="2000" dirty="0"/>
          </a:p>
        </p:txBody>
      </p:sp>
      <p:sp>
        <p:nvSpPr>
          <p:cNvPr id="6" name="TextBox 5"/>
          <p:cNvSpPr txBox="1"/>
          <p:nvPr/>
        </p:nvSpPr>
        <p:spPr>
          <a:xfrm>
            <a:off x="3658235" y="133095"/>
            <a:ext cx="8150470" cy="1200329"/>
          </a:xfrm>
          <a:prstGeom prst="rect">
            <a:avLst/>
          </a:prstGeom>
          <a:noFill/>
        </p:spPr>
        <p:txBody>
          <a:bodyPr wrap="square" rtlCol="0">
            <a:spAutoFit/>
          </a:bodyPr>
          <a:lstStyle/>
          <a:p>
            <a:pPr algn="ctr"/>
            <a:r>
              <a:rPr lang="en-US" sz="3600" b="1" dirty="0" smtClean="0">
                <a:solidFill>
                  <a:srgbClr val="8CC540"/>
                </a:solidFill>
              </a:rPr>
              <a:t>Rule 5: SWPPPs</a:t>
            </a:r>
          </a:p>
          <a:p>
            <a:pPr algn="ctr"/>
            <a:r>
              <a:rPr lang="en-US" sz="3600" b="1" i="1" dirty="0" smtClean="0">
                <a:solidFill>
                  <a:srgbClr val="8CC540"/>
                </a:solidFill>
              </a:rPr>
              <a:t>(Storm Water Pollution Prevention Plan)</a:t>
            </a:r>
            <a:endParaRPr lang="en-US" sz="2800" b="1" i="1" dirty="0" smtClean="0">
              <a:solidFill>
                <a:srgbClr val="8CC540"/>
              </a:solidFill>
            </a:endParaRPr>
          </a:p>
        </p:txBody>
      </p:sp>
      <p:sp>
        <p:nvSpPr>
          <p:cNvPr id="8" name="TextBox 7"/>
          <p:cNvSpPr txBox="1"/>
          <p:nvPr/>
        </p:nvSpPr>
        <p:spPr>
          <a:xfrm>
            <a:off x="3529263" y="3424428"/>
            <a:ext cx="8149390" cy="1938992"/>
          </a:xfrm>
          <a:prstGeom prst="rect">
            <a:avLst/>
          </a:prstGeom>
          <a:noFill/>
          <a:ln>
            <a:solidFill>
              <a:schemeClr val="accent4"/>
            </a:solidFill>
          </a:ln>
        </p:spPr>
        <p:txBody>
          <a:bodyPr wrap="square" rtlCol="0">
            <a:spAutoFit/>
          </a:bodyPr>
          <a:lstStyle/>
          <a:p>
            <a:pPr lvl="0" algn="ctr" defTabSz="914400">
              <a:spcBef>
                <a:spcPct val="20000"/>
              </a:spcBef>
              <a:defRPr/>
            </a:pPr>
            <a:r>
              <a:rPr lang="en-US" sz="3200" b="1" i="1" dirty="0" smtClean="0"/>
              <a:t>LONG STORY SHORT</a:t>
            </a:r>
          </a:p>
          <a:p>
            <a:pPr lvl="0" algn="ctr" defTabSz="914400">
              <a:spcBef>
                <a:spcPct val="20000"/>
              </a:spcBef>
              <a:defRPr/>
            </a:pPr>
            <a:endParaRPr lang="en-US" sz="2000" dirty="0"/>
          </a:p>
          <a:p>
            <a:pPr lvl="0" algn="ctr" defTabSz="914400">
              <a:spcBef>
                <a:spcPct val="20000"/>
              </a:spcBef>
              <a:defRPr/>
            </a:pPr>
            <a:r>
              <a:rPr lang="en-US" sz="2000" dirty="0" smtClean="0"/>
              <a:t>If someone disturbs more than one (1) acre of soil while developing land (not agriculture), they are regulated by a state rule and must have a storm water control and erosion prevention plan in place</a:t>
            </a:r>
            <a:endParaRPr lang="en-US" sz="2000" dirty="0"/>
          </a:p>
        </p:txBody>
      </p:sp>
    </p:spTree>
    <p:extLst>
      <p:ext uri="{BB962C8B-B14F-4D97-AF65-F5344CB8AC3E}">
        <p14:creationId xmlns:p14="http://schemas.microsoft.com/office/powerpoint/2010/main" val="3899346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0BEA3-9474-452E-902B-BE17BBBED1E0}"/>
              </a:ext>
            </a:extLst>
          </p:cNvPr>
          <p:cNvSpPr>
            <a:spLocks noGrp="1"/>
          </p:cNvSpPr>
          <p:nvPr>
            <p:ph type="ctrTitle"/>
          </p:nvPr>
        </p:nvSpPr>
        <p:spPr/>
        <p:txBody>
          <a:bodyPr>
            <a:normAutofit/>
          </a:bodyPr>
          <a:lstStyle/>
          <a:p>
            <a:r>
              <a:rPr lang="en-US" sz="9600" b="1" dirty="0" err="1" smtClean="0">
                <a:solidFill>
                  <a:schemeClr val="accent5"/>
                </a:solidFill>
              </a:rPr>
              <a:t>Stormwater</a:t>
            </a:r>
            <a:endParaRPr lang="en-US" sz="9600" b="1" dirty="0">
              <a:solidFill>
                <a:schemeClr val="accent5"/>
              </a:solidFill>
            </a:endParaRPr>
          </a:p>
        </p:txBody>
      </p:sp>
      <p:sp>
        <p:nvSpPr>
          <p:cNvPr id="3" name="Subtitle 2">
            <a:extLst>
              <a:ext uri="{FF2B5EF4-FFF2-40B4-BE49-F238E27FC236}">
                <a16:creationId xmlns:a16="http://schemas.microsoft.com/office/drawing/2014/main" id="{1CAE1A9D-7A7F-474A-AFA2-BB84C1C3900E}"/>
              </a:ext>
            </a:extLst>
          </p:cNvPr>
          <p:cNvSpPr>
            <a:spLocks noGrp="1"/>
          </p:cNvSpPr>
          <p:nvPr>
            <p:ph type="subTitle" idx="1"/>
          </p:nvPr>
        </p:nvSpPr>
        <p:spPr/>
        <p:txBody>
          <a:bodyPr>
            <a:normAutofit/>
          </a:bodyPr>
          <a:lstStyle/>
          <a:p>
            <a:r>
              <a:rPr lang="en-US" sz="2400" dirty="0" smtClean="0"/>
              <a:t>What is it and what do we do to control it?</a:t>
            </a:r>
            <a:endParaRPr lang="en-US" sz="2400" dirty="0"/>
          </a:p>
        </p:txBody>
      </p:sp>
      <p:pic>
        <p:nvPicPr>
          <p:cNvPr id="5" name="Picture 4">
            <a:extLst>
              <a:ext uri="{FF2B5EF4-FFF2-40B4-BE49-F238E27FC236}">
                <a16:creationId xmlns:a16="http://schemas.microsoft.com/office/drawing/2014/main" id="{C50C6913-CC8C-41CE-8A2D-1F7DAF9515A0}"/>
              </a:ext>
            </a:extLst>
          </p:cNvPr>
          <p:cNvPicPr>
            <a:picLocks noChangeAspect="1"/>
          </p:cNvPicPr>
          <p:nvPr/>
        </p:nvPicPr>
        <p:blipFill>
          <a:blip r:embed="rId2"/>
          <a:stretch>
            <a:fillRect/>
          </a:stretch>
        </p:blipFill>
        <p:spPr>
          <a:xfrm>
            <a:off x="9383073" y="2091952"/>
            <a:ext cx="2703582" cy="2706630"/>
          </a:xfrm>
          <a:prstGeom prst="rect">
            <a:avLst/>
          </a:prstGeom>
        </p:spPr>
      </p:pic>
    </p:spTree>
    <p:extLst>
      <p:ext uri="{BB962C8B-B14F-4D97-AF65-F5344CB8AC3E}">
        <p14:creationId xmlns:p14="http://schemas.microsoft.com/office/powerpoint/2010/main" val="410567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46C56-F7F6-43CA-AE83-74A146D78C59}"/>
              </a:ext>
            </a:extLst>
          </p:cNvPr>
          <p:cNvSpPr>
            <a:spLocks noGrp="1"/>
          </p:cNvSpPr>
          <p:nvPr>
            <p:ph type="title"/>
          </p:nvPr>
        </p:nvSpPr>
        <p:spPr/>
        <p:txBody>
          <a:bodyPr>
            <a:normAutofit/>
          </a:bodyPr>
          <a:lstStyle/>
          <a:p>
            <a:r>
              <a:rPr lang="en-US" sz="4000" b="1" dirty="0" smtClean="0"/>
              <a:t>What is </a:t>
            </a:r>
            <a:r>
              <a:rPr lang="en-US" sz="4000" b="1" dirty="0" err="1" smtClean="0"/>
              <a:t>stormwater</a:t>
            </a:r>
            <a:r>
              <a:rPr lang="en-US" sz="4000" b="1" dirty="0"/>
              <a:t>?</a:t>
            </a:r>
            <a:endParaRPr lang="en-US" sz="3200" b="1" dirty="0"/>
          </a:p>
        </p:txBody>
      </p:sp>
      <p:pic>
        <p:nvPicPr>
          <p:cNvPr id="5" name="Content Placeholder 4">
            <a:extLst>
              <a:ext uri="{FF2B5EF4-FFF2-40B4-BE49-F238E27FC236}">
                <a16:creationId xmlns:a16="http://schemas.microsoft.com/office/drawing/2014/main" id="{FA213F9A-0015-4EAA-8BCE-F7E0275A7068}"/>
              </a:ext>
            </a:extLst>
          </p:cNvPr>
          <p:cNvPicPr>
            <a:picLocks noGrp="1" noChangeAspect="1"/>
          </p:cNvPicPr>
          <p:nvPr>
            <p:ph idx="1"/>
          </p:nvPr>
        </p:nvPicPr>
        <p:blipFill>
          <a:blip r:embed="rId3"/>
          <a:stretch>
            <a:fillRect/>
          </a:stretch>
        </p:blipFill>
        <p:spPr>
          <a:xfrm>
            <a:off x="391146" y="6139171"/>
            <a:ext cx="2671028" cy="675284"/>
          </a:xfrm>
        </p:spPr>
      </p:pic>
      <p:pic>
        <p:nvPicPr>
          <p:cNvPr id="7" name="Picture 6" descr="http://www.northgeorgiawater.com/images/stormwater_basics_1.jpg"/>
          <p:cNvPicPr>
            <a:picLocks noChangeAspect="1" noChangeArrowheads="1"/>
          </p:cNvPicPr>
          <p:nvPr/>
        </p:nvPicPr>
        <p:blipFill>
          <a:blip r:embed="rId4" cstate="print"/>
          <a:srcRect/>
          <a:stretch>
            <a:fillRect/>
          </a:stretch>
        </p:blipFill>
        <p:spPr bwMode="auto">
          <a:xfrm>
            <a:off x="3669632" y="795528"/>
            <a:ext cx="3543300" cy="5257800"/>
          </a:xfrm>
          <a:prstGeom prst="rect">
            <a:avLst/>
          </a:prstGeom>
          <a:noFill/>
        </p:spPr>
      </p:pic>
      <p:sp>
        <p:nvSpPr>
          <p:cNvPr id="8" name="TextBox 7"/>
          <p:cNvSpPr txBox="1"/>
          <p:nvPr/>
        </p:nvSpPr>
        <p:spPr>
          <a:xfrm>
            <a:off x="7363326" y="1123837"/>
            <a:ext cx="4267200" cy="1815882"/>
          </a:xfrm>
          <a:prstGeom prst="rect">
            <a:avLst/>
          </a:prstGeom>
          <a:noFill/>
        </p:spPr>
        <p:txBody>
          <a:bodyPr wrap="square" rtlCol="0">
            <a:spAutoFit/>
          </a:bodyPr>
          <a:lstStyle/>
          <a:p>
            <a:pPr algn="r"/>
            <a:r>
              <a:rPr lang="en-US" sz="2800" dirty="0" err="1" smtClean="0"/>
              <a:t>Stormwater</a:t>
            </a:r>
            <a:r>
              <a:rPr lang="en-US" sz="2800" dirty="0" smtClean="0"/>
              <a:t> is water that originates from precipitation events, snowmelt, or runoff</a:t>
            </a:r>
          </a:p>
        </p:txBody>
      </p:sp>
      <p:sp>
        <p:nvSpPr>
          <p:cNvPr id="9" name="TextBox 8"/>
          <p:cNvSpPr txBox="1"/>
          <p:nvPr/>
        </p:nvSpPr>
        <p:spPr>
          <a:xfrm rot="11257212" flipV="1">
            <a:off x="8020195" y="4453980"/>
            <a:ext cx="3242220" cy="1815882"/>
          </a:xfrm>
          <a:prstGeom prst="rect">
            <a:avLst/>
          </a:prstGeom>
          <a:noFill/>
        </p:spPr>
        <p:txBody>
          <a:bodyPr wrap="square" rtlCol="0">
            <a:spAutoFit/>
          </a:bodyPr>
          <a:lstStyle/>
          <a:p>
            <a:pPr algn="ctr"/>
            <a:r>
              <a:rPr lang="en-US" sz="2800" b="1" dirty="0" err="1" smtClean="0">
                <a:solidFill>
                  <a:srgbClr val="8CC540"/>
                </a:solidFill>
              </a:rPr>
              <a:t>Stormwater</a:t>
            </a:r>
            <a:r>
              <a:rPr lang="en-US" sz="2800" b="1" dirty="0" smtClean="0">
                <a:solidFill>
                  <a:srgbClr val="8CC540"/>
                </a:solidFill>
              </a:rPr>
              <a:t> is urban and agricultural – rain falls everywhere!</a:t>
            </a:r>
          </a:p>
        </p:txBody>
      </p:sp>
    </p:spTree>
    <p:extLst>
      <p:ext uri="{BB962C8B-B14F-4D97-AF65-F5344CB8AC3E}">
        <p14:creationId xmlns:p14="http://schemas.microsoft.com/office/powerpoint/2010/main" val="10715470"/>
      </p:ext>
    </p:extLst>
  </p:cSld>
  <p:clrMapOvr>
    <a:masterClrMapping/>
  </p:clrMapOvr>
</p:sld>
</file>

<file path=ppt/theme/theme1.xml><?xml version="1.0" encoding="utf-8"?>
<a:theme xmlns:a="http://schemas.openxmlformats.org/drawingml/2006/main" name="Frame">
  <a:themeElements>
    <a:clrScheme name="Logo">
      <a:dk1>
        <a:sysClr val="windowText" lastClr="000000"/>
      </a:dk1>
      <a:lt1>
        <a:sysClr val="window" lastClr="FFFFFF"/>
      </a:lt1>
      <a:dk2>
        <a:srgbClr val="4A3F38"/>
      </a:dk2>
      <a:lt2>
        <a:srgbClr val="F2F2F2"/>
      </a:lt2>
      <a:accent1>
        <a:srgbClr val="BFBFBF"/>
      </a:accent1>
      <a:accent2>
        <a:srgbClr val="D0ECED"/>
      </a:accent2>
      <a:accent3>
        <a:srgbClr val="8CC540"/>
      </a:accent3>
      <a:accent4>
        <a:srgbClr val="46B3CE"/>
      </a:accent4>
      <a:accent5>
        <a:srgbClr val="138CA4"/>
      </a:accent5>
      <a:accent6>
        <a:srgbClr val="A36026"/>
      </a:accent6>
      <a:hlink>
        <a:srgbClr val="46B3CE"/>
      </a:hlink>
      <a:folHlink>
        <a:srgbClr val="D0ECED"/>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9935E573-C197-41A8-BCA1-5D5F62C560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620</TotalTime>
  <Words>1595</Words>
  <Application>Microsoft Office PowerPoint</Application>
  <PresentationFormat>Widescreen</PresentationFormat>
  <Paragraphs>166</Paragraphs>
  <Slides>18</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Corbel</vt:lpstr>
      <vt:lpstr>Wingdings 2</vt:lpstr>
      <vt:lpstr>Frame</vt:lpstr>
      <vt:lpstr>Stormwater 101</vt:lpstr>
      <vt:lpstr>Learning Objectives</vt:lpstr>
      <vt:lpstr>The Greater Elkhart County Stormwater Partnership</vt:lpstr>
      <vt:lpstr>MS4   and   The Greater Elkhart County Stormwater Partnership</vt:lpstr>
      <vt:lpstr>MS4   and   The Greater Elkhart County Stormwater Partnership</vt:lpstr>
      <vt:lpstr>MS4   and   The Greater Elkhart County Stormwater Partnership</vt:lpstr>
      <vt:lpstr>MS4   and   The Greater Elkhart County Stormwater Partnership</vt:lpstr>
      <vt:lpstr>Stormwater</vt:lpstr>
      <vt:lpstr>What is stormwater?</vt:lpstr>
      <vt:lpstr>How is stormwater managed?</vt:lpstr>
      <vt:lpstr>How is stormwater managed?</vt:lpstr>
      <vt:lpstr>PowerPoint Presentation</vt:lpstr>
      <vt:lpstr>PowerPoint Presentation</vt:lpstr>
      <vt:lpstr>Urban Runoff</vt:lpstr>
      <vt:lpstr>Urban Runoff  Pollutants</vt:lpstr>
      <vt:lpstr>Explore these links and the “notes” section below each slide for background information</vt:lpstr>
      <vt:lpstr>Supporting Information, Resources, and Classroom Activities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Beehler, Jordan - NRCS, Goshen, IN</dc:creator>
  <cp:lastModifiedBy>Jordan Beehler</cp:lastModifiedBy>
  <cp:revision>31</cp:revision>
  <dcterms:created xsi:type="dcterms:W3CDTF">2018-11-26T14:34:03Z</dcterms:created>
  <dcterms:modified xsi:type="dcterms:W3CDTF">2019-03-21T20:04:20Z</dcterms:modified>
</cp:coreProperties>
</file>