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56" r:id="rId2"/>
    <p:sldId id="274" r:id="rId3"/>
    <p:sldId id="264" r:id="rId4"/>
    <p:sldId id="257" r:id="rId5"/>
    <p:sldId id="261" r:id="rId6"/>
    <p:sldId id="271" r:id="rId7"/>
    <p:sldId id="270" r:id="rId8"/>
    <p:sldId id="263" r:id="rId9"/>
    <p:sldId id="272" r:id="rId10"/>
    <p:sldId id="260" r:id="rId11"/>
    <p:sldId id="265" r:id="rId12"/>
    <p:sldId id="266" r:id="rId13"/>
    <p:sldId id="267" r:id="rId14"/>
    <p:sldId id="268" r:id="rId15"/>
    <p:sldId id="269" r:id="rId16"/>
    <p:sldId id="258" r:id="rId17"/>
    <p:sldId id="273" r:id="rId18"/>
    <p:sldId id="303" r:id="rId19"/>
    <p:sldId id="276" r:id="rId20"/>
    <p:sldId id="32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582" autoAdjust="0"/>
  </p:normalViewPr>
  <p:slideViewPr>
    <p:cSldViewPr snapToGrid="0">
      <p:cViewPr varScale="1">
        <p:scale>
          <a:sx n="75" d="100"/>
          <a:sy n="75" d="100"/>
        </p:scale>
        <p:origin x="19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5FA59-79F6-4A06-B7B1-4869836F1D61}" type="datetimeFigureOut">
              <a:rPr lang="en-US" smtClean="0"/>
              <a:t>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24BB2-F86A-4A7A-B395-76513D48BFEA}" type="slidenum">
              <a:rPr lang="en-US" smtClean="0"/>
              <a:t>‹#›</a:t>
            </a:fld>
            <a:endParaRPr lang="en-US"/>
          </a:p>
        </p:txBody>
      </p:sp>
    </p:spTree>
    <p:extLst>
      <p:ext uri="{BB962C8B-B14F-4D97-AF65-F5344CB8AC3E}">
        <p14:creationId xmlns:p14="http://schemas.microsoft.com/office/powerpoint/2010/main" val="428384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Citizen Science with Hoosier </a:t>
            </a:r>
            <a:r>
              <a:rPr lang="en-US" dirty="0" err="1"/>
              <a:t>Riverwatch</a:t>
            </a:r>
            <a:r>
              <a:rPr lang="en-US" dirty="0"/>
              <a:t>: Volunteer Water Monitoring and Available Data</a:t>
            </a:r>
          </a:p>
          <a:p>
            <a:endParaRPr lang="en-US" dirty="0"/>
          </a:p>
          <a:p>
            <a:r>
              <a:rPr lang="en-US" dirty="0"/>
              <a:t>Prepared by the Elkhart County Soil and Water Conservation District</a:t>
            </a:r>
          </a:p>
          <a:p>
            <a:endParaRPr lang="en-US" dirty="0"/>
          </a:p>
          <a:p>
            <a:r>
              <a:rPr lang="en-US" dirty="0"/>
              <a:t>Presented for the Indiana Watershed Leadership Academy 1/10/2019</a:t>
            </a:r>
          </a:p>
        </p:txBody>
      </p:sp>
      <p:sp>
        <p:nvSpPr>
          <p:cNvPr id="4" name="Slide Number Placeholder 3"/>
          <p:cNvSpPr>
            <a:spLocks noGrp="1"/>
          </p:cNvSpPr>
          <p:nvPr>
            <p:ph type="sldNum" sz="quarter" idx="10"/>
          </p:nvPr>
        </p:nvSpPr>
        <p:spPr/>
        <p:txBody>
          <a:bodyPr/>
          <a:lstStyle/>
          <a:p>
            <a:fld id="{A1424BB2-F86A-4A7A-B395-76513D48BFEA}" type="slidenum">
              <a:rPr lang="en-US" smtClean="0"/>
              <a:t>1</a:t>
            </a:fld>
            <a:endParaRPr lang="en-US"/>
          </a:p>
        </p:txBody>
      </p:sp>
    </p:spTree>
    <p:extLst>
      <p:ext uri="{BB962C8B-B14F-4D97-AF65-F5344CB8AC3E}">
        <p14:creationId xmlns:p14="http://schemas.microsoft.com/office/powerpoint/2010/main" val="210413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http://www.hoosierriverwatch.com/visualize (Screenshot 12 DEC 2018)</a:t>
            </a:r>
          </a:p>
          <a:p>
            <a:endParaRPr lang="en-US" dirty="0"/>
          </a:p>
          <a:p>
            <a:r>
              <a:rPr lang="en-US" dirty="0"/>
              <a:t>The visualization tool helps you get an idea of the data available in your watershed, as well as the quality. You can choose to look at one location or compare</a:t>
            </a:r>
          </a:p>
          <a:p>
            <a:endParaRPr lang="en-US" dirty="0"/>
          </a:p>
          <a:p>
            <a:r>
              <a:rPr lang="en-US" dirty="0"/>
              <a:t>Students can use this data to compare watershed areas or compare one watershed area over time.</a:t>
            </a:r>
          </a:p>
        </p:txBody>
      </p:sp>
      <p:sp>
        <p:nvSpPr>
          <p:cNvPr id="4" name="Slide Number Placeholder 3"/>
          <p:cNvSpPr>
            <a:spLocks noGrp="1"/>
          </p:cNvSpPr>
          <p:nvPr>
            <p:ph type="sldNum" sz="quarter" idx="10"/>
          </p:nvPr>
        </p:nvSpPr>
        <p:spPr/>
        <p:txBody>
          <a:bodyPr/>
          <a:lstStyle/>
          <a:p>
            <a:fld id="{A1424BB2-F86A-4A7A-B395-76513D48BFEA}" type="slidenum">
              <a:rPr lang="en-US" smtClean="0"/>
              <a:t>10</a:t>
            </a:fld>
            <a:endParaRPr lang="en-US"/>
          </a:p>
        </p:txBody>
      </p:sp>
    </p:spTree>
    <p:extLst>
      <p:ext uri="{BB962C8B-B14F-4D97-AF65-F5344CB8AC3E}">
        <p14:creationId xmlns:p14="http://schemas.microsoft.com/office/powerpoint/2010/main" val="102184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http://www.hoosierriverwatch.com/visualize (Screenshot 12 DEC 2018)</a:t>
            </a:r>
          </a:p>
          <a:p>
            <a:endParaRPr lang="en-US" dirty="0"/>
          </a:p>
          <a:p>
            <a:endParaRPr lang="en-US" dirty="0"/>
          </a:p>
          <a:p>
            <a:r>
              <a:rPr lang="en-US" dirty="0"/>
              <a:t>Next, you choose the area that you want to look at </a:t>
            </a:r>
          </a:p>
        </p:txBody>
      </p:sp>
      <p:sp>
        <p:nvSpPr>
          <p:cNvPr id="4" name="Slide Number Placeholder 3"/>
          <p:cNvSpPr>
            <a:spLocks noGrp="1"/>
          </p:cNvSpPr>
          <p:nvPr>
            <p:ph type="sldNum" sz="quarter" idx="10"/>
          </p:nvPr>
        </p:nvSpPr>
        <p:spPr/>
        <p:txBody>
          <a:bodyPr/>
          <a:lstStyle/>
          <a:p>
            <a:fld id="{A1424BB2-F86A-4A7A-B395-76513D48BFEA}" type="slidenum">
              <a:rPr lang="en-US" smtClean="0"/>
              <a:t>11</a:t>
            </a:fld>
            <a:endParaRPr lang="en-US"/>
          </a:p>
        </p:txBody>
      </p:sp>
    </p:spTree>
    <p:extLst>
      <p:ext uri="{BB962C8B-B14F-4D97-AF65-F5344CB8AC3E}">
        <p14:creationId xmlns:p14="http://schemas.microsoft.com/office/powerpoint/2010/main" val="36237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http://www.hoosierriverwatch.com/visualize (Screenshot 12 DEC 2018)</a:t>
            </a:r>
          </a:p>
          <a:p>
            <a:endParaRPr lang="en-US" dirty="0"/>
          </a:p>
          <a:p>
            <a:endParaRPr lang="en-US" dirty="0"/>
          </a:p>
          <a:p>
            <a:r>
              <a:rPr lang="en-US" dirty="0"/>
              <a:t>I choose to look by county</a:t>
            </a:r>
          </a:p>
        </p:txBody>
      </p:sp>
      <p:sp>
        <p:nvSpPr>
          <p:cNvPr id="4" name="Slide Number Placeholder 3"/>
          <p:cNvSpPr>
            <a:spLocks noGrp="1"/>
          </p:cNvSpPr>
          <p:nvPr>
            <p:ph type="sldNum" sz="quarter" idx="10"/>
          </p:nvPr>
        </p:nvSpPr>
        <p:spPr/>
        <p:txBody>
          <a:bodyPr/>
          <a:lstStyle/>
          <a:p>
            <a:fld id="{A1424BB2-F86A-4A7A-B395-76513D48BFEA}" type="slidenum">
              <a:rPr lang="en-US" smtClean="0"/>
              <a:t>12</a:t>
            </a:fld>
            <a:endParaRPr lang="en-US"/>
          </a:p>
        </p:txBody>
      </p:sp>
    </p:spTree>
    <p:extLst>
      <p:ext uri="{BB962C8B-B14F-4D97-AF65-F5344CB8AC3E}">
        <p14:creationId xmlns:p14="http://schemas.microsoft.com/office/powerpoint/2010/main" val="161767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http://www.hoosierriverwatch.com/visualize (Screenshot 12 DEC 2018)</a:t>
            </a:r>
          </a:p>
          <a:p>
            <a:endParaRPr lang="en-US" dirty="0"/>
          </a:p>
          <a:p>
            <a:endParaRPr lang="en-US" dirty="0"/>
          </a:p>
          <a:p>
            <a:r>
              <a:rPr lang="en-US" dirty="0"/>
              <a:t>You get an overview of variables and by clicking on them, graphs are generated</a:t>
            </a:r>
          </a:p>
        </p:txBody>
      </p:sp>
      <p:sp>
        <p:nvSpPr>
          <p:cNvPr id="4" name="Slide Number Placeholder 3"/>
          <p:cNvSpPr>
            <a:spLocks noGrp="1"/>
          </p:cNvSpPr>
          <p:nvPr>
            <p:ph type="sldNum" sz="quarter" idx="10"/>
          </p:nvPr>
        </p:nvSpPr>
        <p:spPr/>
        <p:txBody>
          <a:bodyPr/>
          <a:lstStyle/>
          <a:p>
            <a:fld id="{A1424BB2-F86A-4A7A-B395-76513D48BFEA}" type="slidenum">
              <a:rPr lang="en-US" smtClean="0"/>
              <a:t>13</a:t>
            </a:fld>
            <a:endParaRPr lang="en-US"/>
          </a:p>
        </p:txBody>
      </p:sp>
    </p:spTree>
    <p:extLst>
      <p:ext uri="{BB962C8B-B14F-4D97-AF65-F5344CB8AC3E}">
        <p14:creationId xmlns:p14="http://schemas.microsoft.com/office/powerpoint/2010/main" val="127975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http://www.hoosierriverwatch.com/visualize (Screenshot 12 DEC 2018)</a:t>
            </a:r>
          </a:p>
          <a:p>
            <a:endParaRPr lang="en-US" dirty="0"/>
          </a:p>
          <a:p>
            <a:r>
              <a:rPr lang="en-US" dirty="0"/>
              <a:t>Each unique trip is logged when citizen scientist volunteers submit their data to the website.</a:t>
            </a:r>
          </a:p>
          <a:p>
            <a:endParaRPr lang="en-US" dirty="0"/>
          </a:p>
          <a:p>
            <a:r>
              <a:rPr lang="en-US" dirty="0"/>
              <a:t>This “raw data” can be used to generate your own graphs, test hypothesis, etc.</a:t>
            </a:r>
          </a:p>
        </p:txBody>
      </p:sp>
      <p:sp>
        <p:nvSpPr>
          <p:cNvPr id="4" name="Slide Number Placeholder 3"/>
          <p:cNvSpPr>
            <a:spLocks noGrp="1"/>
          </p:cNvSpPr>
          <p:nvPr>
            <p:ph type="sldNum" sz="quarter" idx="10"/>
          </p:nvPr>
        </p:nvSpPr>
        <p:spPr/>
        <p:txBody>
          <a:bodyPr/>
          <a:lstStyle/>
          <a:p>
            <a:fld id="{A1424BB2-F86A-4A7A-B395-76513D48BFEA}" type="slidenum">
              <a:rPr lang="en-US" smtClean="0"/>
              <a:t>14</a:t>
            </a:fld>
            <a:endParaRPr lang="en-US"/>
          </a:p>
        </p:txBody>
      </p:sp>
    </p:spTree>
    <p:extLst>
      <p:ext uri="{BB962C8B-B14F-4D97-AF65-F5344CB8AC3E}">
        <p14:creationId xmlns:p14="http://schemas.microsoft.com/office/powerpoint/2010/main" val="32704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IDEM does not use this data officially. They send out their own people to do monitoring and pre-determined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it’s available to use as an indicator, starting point, reference, jumping off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people involved in water quality, ID priority areas for management or further study, building a network of volunteers, encourage citizen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24BB2-F86A-4A7A-B395-76513D48BFEA}" type="slidenum">
              <a:rPr lang="en-US" smtClean="0"/>
              <a:t>15</a:t>
            </a:fld>
            <a:endParaRPr lang="en-US"/>
          </a:p>
        </p:txBody>
      </p:sp>
    </p:spTree>
    <p:extLst>
      <p:ext uri="{BB962C8B-B14F-4D97-AF65-F5344CB8AC3E}">
        <p14:creationId xmlns:p14="http://schemas.microsoft.com/office/powerpoint/2010/main" val="197958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start a citizen science water monitoring program!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School groups can also get involved to monitor sites near their school</a:t>
            </a:r>
            <a:endParaRPr lang="en-US" dirty="0"/>
          </a:p>
        </p:txBody>
      </p:sp>
      <p:sp>
        <p:nvSpPr>
          <p:cNvPr id="4" name="Slide Number Placeholder 3"/>
          <p:cNvSpPr>
            <a:spLocks noGrp="1"/>
          </p:cNvSpPr>
          <p:nvPr>
            <p:ph type="sldNum" sz="quarter" idx="10"/>
          </p:nvPr>
        </p:nvSpPr>
        <p:spPr/>
        <p:txBody>
          <a:bodyPr/>
          <a:lstStyle/>
          <a:p>
            <a:fld id="{A1424BB2-F86A-4A7A-B395-76513D48BFEA}" type="slidenum">
              <a:rPr lang="en-US" smtClean="0"/>
              <a:t>16</a:t>
            </a:fld>
            <a:endParaRPr lang="en-US"/>
          </a:p>
        </p:txBody>
      </p:sp>
    </p:spTree>
    <p:extLst>
      <p:ext uri="{BB962C8B-B14F-4D97-AF65-F5344CB8AC3E}">
        <p14:creationId xmlns:p14="http://schemas.microsoft.com/office/powerpoint/2010/main" val="22374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Elkhart County instructors are housed at the Elkhart County Parks and the Elkhart County SWCD</a:t>
            </a:r>
          </a:p>
          <a:p>
            <a:endParaRPr lang="en-US" dirty="0"/>
          </a:p>
          <a:p>
            <a:endParaRPr lang="en-US" dirty="0"/>
          </a:p>
          <a:p>
            <a:endParaRPr lang="en-US" dirty="0"/>
          </a:p>
          <a:p>
            <a:r>
              <a:rPr lang="en-US" dirty="0"/>
              <a:t>Instructors are spread out across the state and regularly hold volunteer trainings</a:t>
            </a:r>
          </a:p>
          <a:p>
            <a:endParaRPr lang="en-US" dirty="0"/>
          </a:p>
          <a:p>
            <a:r>
              <a:rPr lang="en-US" dirty="0"/>
              <a:t>To become an instructor, you have to contact Carol and travel to Indy for a training</a:t>
            </a:r>
          </a:p>
          <a:p>
            <a:endParaRPr lang="en-US" dirty="0"/>
          </a:p>
          <a:p>
            <a:r>
              <a:rPr lang="en-US" dirty="0"/>
              <a:t>https://www.in.gov/idem/riverwatch/files/facilitator_map.pdf</a:t>
            </a:r>
          </a:p>
          <a:p>
            <a:endParaRPr lang="en-US" dirty="0"/>
          </a:p>
          <a:p>
            <a:r>
              <a:rPr lang="en-US" dirty="0"/>
              <a:t>Either way, contact Carol and she can put you on the right path</a:t>
            </a:r>
          </a:p>
          <a:p>
            <a:endParaRPr lang="en-US" dirty="0"/>
          </a:p>
          <a:p>
            <a:r>
              <a:rPr lang="en-US" dirty="0"/>
              <a:t>As a volunteer or non-profit, you get a loaner trunk full of supplies. Supplies are restocked through IDEM</a:t>
            </a:r>
          </a:p>
        </p:txBody>
      </p:sp>
      <p:sp>
        <p:nvSpPr>
          <p:cNvPr id="4" name="Slide Number Placeholder 3"/>
          <p:cNvSpPr>
            <a:spLocks noGrp="1"/>
          </p:cNvSpPr>
          <p:nvPr>
            <p:ph type="sldNum" sz="quarter" idx="10"/>
          </p:nvPr>
        </p:nvSpPr>
        <p:spPr/>
        <p:txBody>
          <a:bodyPr/>
          <a:lstStyle/>
          <a:p>
            <a:fld id="{A1424BB2-F86A-4A7A-B395-76513D48BFEA}" type="slidenum">
              <a:rPr lang="en-US" smtClean="0"/>
              <a:t>17</a:t>
            </a:fld>
            <a:endParaRPr lang="en-US"/>
          </a:p>
        </p:txBody>
      </p:sp>
    </p:spTree>
    <p:extLst>
      <p:ext uri="{BB962C8B-B14F-4D97-AF65-F5344CB8AC3E}">
        <p14:creationId xmlns:p14="http://schemas.microsoft.com/office/powerpoint/2010/main" val="360955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BB2A7-FA52-47CC-85CD-77187EF4A3BC}" type="slidenum">
              <a:rPr lang="en-US"/>
              <a:pPr/>
              <a:t>19</a:t>
            </a:fld>
            <a:endParaRPr lang="en-US"/>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p:txBody>
          <a:bodyPr/>
          <a:lstStyle/>
          <a:p>
            <a:r>
              <a:rPr lang="en-US" dirty="0"/>
              <a:t>Hoosier </a:t>
            </a:r>
            <a:r>
              <a:rPr lang="en-US" dirty="0" err="1"/>
              <a:t>Riverwatch</a:t>
            </a:r>
            <a:r>
              <a:rPr lang="en-US" dirty="0"/>
              <a:t> has an IDEM hosted website, where the training manual can be found. The training manual has loads of background information on each subject area of monitoring.</a:t>
            </a:r>
          </a:p>
          <a:p>
            <a:endParaRPr lang="en-US" dirty="0"/>
          </a:p>
          <a:p>
            <a:r>
              <a:rPr lang="en-US" dirty="0"/>
              <a:t>Hoosier </a:t>
            </a:r>
            <a:r>
              <a:rPr lang="en-US" dirty="0" err="1"/>
              <a:t>Riverwatch</a:t>
            </a:r>
            <a:r>
              <a:rPr lang="en-US" dirty="0"/>
              <a:t> also has their own site, where the data is publicly available.</a:t>
            </a:r>
          </a:p>
          <a:p>
            <a:endParaRPr lang="en-US" dirty="0"/>
          </a:p>
          <a:p>
            <a:r>
              <a:rPr lang="en-US" dirty="0"/>
              <a:t>Project WET is a teacher training/professional development opportunity (both Elkhart County Parks and Elkhart County SWCD can host) but they also post lesson plans online that are related to water quality</a:t>
            </a:r>
          </a:p>
          <a:p>
            <a:endParaRPr lang="en-US" dirty="0"/>
          </a:p>
          <a:p>
            <a:r>
              <a:rPr lang="en-US" dirty="0"/>
              <a:t>The St Joseph River Basin Commission is a state-mandated office that oversees many watershed monitoring and cataloging efforts in Elkhart County and the surrounding counties. They are a great place to start if you are looking for local watershed, water quality, water quantity, etc. type information. </a:t>
            </a:r>
          </a:p>
        </p:txBody>
      </p:sp>
    </p:spTree>
    <p:extLst>
      <p:ext uri="{BB962C8B-B14F-4D97-AF65-F5344CB8AC3E}">
        <p14:creationId xmlns:p14="http://schemas.microsoft.com/office/powerpoint/2010/main" val="2662390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BB2A7-FA52-47CC-85CD-77187EF4A3BC}" type="slidenum">
              <a:rPr lang="en-US"/>
              <a:pPr/>
              <a:t>20</a:t>
            </a:fld>
            <a:endParaRPr lang="en-US"/>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p:txBody>
          <a:bodyPr/>
          <a:lstStyle/>
          <a:p>
            <a:pPr algn="ctr"/>
            <a:r>
              <a:rPr lang="en-US" dirty="0"/>
              <a:t>  </a:t>
            </a:r>
          </a:p>
          <a:p>
            <a:r>
              <a:rPr lang="en-US" dirty="0"/>
              <a:t>Thank you, contact us any time!</a:t>
            </a:r>
          </a:p>
          <a:p>
            <a:endParaRPr lang="en-US" dirty="0"/>
          </a:p>
          <a:p>
            <a:r>
              <a:rPr lang="en-US" dirty="0"/>
              <a:t>We are available to come and do presentations as well as provide more background information and/or lesson planning support for educators in Elkhart County!</a:t>
            </a:r>
          </a:p>
        </p:txBody>
      </p:sp>
    </p:spTree>
    <p:extLst>
      <p:ext uri="{BB962C8B-B14F-4D97-AF65-F5344CB8AC3E}">
        <p14:creationId xmlns:p14="http://schemas.microsoft.com/office/powerpoint/2010/main" val="58769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Learning</a:t>
            </a:r>
            <a:r>
              <a:rPr lang="en-US" dirty="0"/>
              <a:t> </a:t>
            </a:r>
            <a:r>
              <a:rPr lang="en-US" b="1" dirty="0"/>
              <a:t>Objective</a:t>
            </a:r>
            <a:r>
              <a:rPr lang="en-US" dirty="0"/>
              <a:t>: Learn more in the following slides</a:t>
            </a:r>
          </a:p>
          <a:p>
            <a:endParaRPr lang="en-US" dirty="0"/>
          </a:p>
          <a:p>
            <a:r>
              <a:rPr lang="en-US" b="1" dirty="0"/>
              <a:t>Overview/Purpose</a:t>
            </a:r>
            <a:r>
              <a:rPr lang="en-US" dirty="0"/>
              <a:t>: This </a:t>
            </a:r>
            <a:r>
              <a:rPr lang="en-US" dirty="0" err="1"/>
              <a:t>powerpoint</a:t>
            </a:r>
            <a:r>
              <a:rPr lang="en-US" dirty="0"/>
              <a:t> serves as informational. It is an overview of the citizen science efforts through Hoosier </a:t>
            </a:r>
            <a:r>
              <a:rPr lang="en-US" dirty="0" err="1"/>
              <a:t>Riverwatch</a:t>
            </a:r>
            <a:r>
              <a:rPr lang="en-US" dirty="0"/>
              <a:t>, which includes a brief about what Hoosier </a:t>
            </a:r>
            <a:r>
              <a:rPr lang="en-US" dirty="0" err="1"/>
              <a:t>Riverwatch</a:t>
            </a:r>
            <a:r>
              <a:rPr lang="en-US" dirty="0"/>
              <a:t> is all about. This most importantly includes where to find and how to use publicly available Hoosier </a:t>
            </a:r>
            <a:r>
              <a:rPr lang="en-US" dirty="0" err="1"/>
              <a:t>Riverwatch</a:t>
            </a:r>
            <a:r>
              <a:rPr lang="en-US" dirty="0"/>
              <a:t> data.</a:t>
            </a:r>
          </a:p>
        </p:txBody>
      </p:sp>
      <p:sp>
        <p:nvSpPr>
          <p:cNvPr id="4" name="Slide Number Placeholder 3"/>
          <p:cNvSpPr>
            <a:spLocks noGrp="1"/>
          </p:cNvSpPr>
          <p:nvPr>
            <p:ph type="sldNum" sz="quarter" idx="10"/>
          </p:nvPr>
        </p:nvSpPr>
        <p:spPr/>
        <p:txBody>
          <a:bodyPr/>
          <a:lstStyle/>
          <a:p>
            <a:fld id="{282E9C4C-F396-463A-B2B5-F09E59E1F167}" type="slidenum">
              <a:rPr lang="en-US" smtClean="0"/>
              <a:pPr/>
              <a:t>2</a:t>
            </a:fld>
            <a:endParaRPr lang="en-US"/>
          </a:p>
        </p:txBody>
      </p:sp>
    </p:spTree>
    <p:extLst>
      <p:ext uri="{BB962C8B-B14F-4D97-AF65-F5344CB8AC3E}">
        <p14:creationId xmlns:p14="http://schemas.microsoft.com/office/powerpoint/2010/main" val="215561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Hoosier </a:t>
            </a:r>
            <a:r>
              <a:rPr lang="en-US" dirty="0" err="1"/>
              <a:t>Riverwatch</a:t>
            </a:r>
            <a:r>
              <a:rPr lang="en-US" dirty="0"/>
              <a:t> is housed in Indiana Dept. of Environmental Management (IDEM) Office of Water Quality, Watershed Assessment and Planning Branch. </a:t>
            </a:r>
          </a:p>
          <a:p>
            <a:r>
              <a:rPr lang="en-US" dirty="0"/>
              <a:t>The program began in 1996.</a:t>
            </a:r>
          </a:p>
          <a:p>
            <a:endParaRPr lang="en-US" dirty="0"/>
          </a:p>
          <a:p>
            <a:endParaRPr lang="en-US" dirty="0"/>
          </a:p>
        </p:txBody>
      </p:sp>
      <p:sp>
        <p:nvSpPr>
          <p:cNvPr id="4" name="Slide Number Placeholder 3"/>
          <p:cNvSpPr>
            <a:spLocks noGrp="1"/>
          </p:cNvSpPr>
          <p:nvPr>
            <p:ph type="sldNum" sz="quarter" idx="10"/>
          </p:nvPr>
        </p:nvSpPr>
        <p:spPr/>
        <p:txBody>
          <a:bodyPr/>
          <a:lstStyle/>
          <a:p>
            <a:fld id="{A1424BB2-F86A-4A7A-B395-76513D48BFEA}" type="slidenum">
              <a:rPr lang="en-US" smtClean="0"/>
              <a:t>3</a:t>
            </a:fld>
            <a:endParaRPr lang="en-US"/>
          </a:p>
        </p:txBody>
      </p:sp>
    </p:spTree>
    <p:extLst>
      <p:ext uri="{BB962C8B-B14F-4D97-AF65-F5344CB8AC3E}">
        <p14:creationId xmlns:p14="http://schemas.microsoft.com/office/powerpoint/2010/main" val="356560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Screen shot of monitoring sites (http://www.hoosierriverwatch.com/; 14 DEC 2018)</a:t>
            </a:r>
          </a:p>
          <a:p>
            <a:endParaRPr lang="en-US" dirty="0"/>
          </a:p>
          <a:p>
            <a:r>
              <a:rPr lang="en-US" dirty="0"/>
              <a:t>Hoosier </a:t>
            </a:r>
            <a:r>
              <a:rPr lang="en-US" dirty="0" err="1"/>
              <a:t>Riverwatch</a:t>
            </a:r>
            <a:r>
              <a:rPr lang="en-US" dirty="0"/>
              <a:t> volunteers and citizen scientists collect physical, chemical, and biological data at sites in their community. </a:t>
            </a:r>
          </a:p>
          <a:p>
            <a:endParaRPr lang="en-US" dirty="0"/>
          </a:p>
          <a:p>
            <a:r>
              <a:rPr lang="en-US" dirty="0"/>
              <a:t>WOAH that’s a lot of data, what type of data is collected?</a:t>
            </a:r>
          </a:p>
          <a:p>
            <a:r>
              <a:rPr lang="en-US" dirty="0"/>
              <a:t>	Physical</a:t>
            </a:r>
          </a:p>
          <a:p>
            <a:r>
              <a:rPr lang="en-US" dirty="0"/>
              <a:t>	Chemical</a:t>
            </a:r>
          </a:p>
          <a:p>
            <a:r>
              <a:rPr lang="en-US" dirty="0"/>
              <a:t>	Biological</a:t>
            </a:r>
          </a:p>
        </p:txBody>
      </p:sp>
      <p:sp>
        <p:nvSpPr>
          <p:cNvPr id="4" name="Slide Number Placeholder 3"/>
          <p:cNvSpPr>
            <a:spLocks noGrp="1"/>
          </p:cNvSpPr>
          <p:nvPr>
            <p:ph type="sldNum" sz="quarter" idx="10"/>
          </p:nvPr>
        </p:nvSpPr>
        <p:spPr/>
        <p:txBody>
          <a:bodyPr/>
          <a:lstStyle/>
          <a:p>
            <a:fld id="{A1424BB2-F86A-4A7A-B395-76513D48BFEA}" type="slidenum">
              <a:rPr lang="en-US" smtClean="0"/>
              <a:t>4</a:t>
            </a:fld>
            <a:endParaRPr lang="en-US"/>
          </a:p>
        </p:txBody>
      </p:sp>
    </p:spTree>
    <p:extLst>
      <p:ext uri="{BB962C8B-B14F-4D97-AF65-F5344CB8AC3E}">
        <p14:creationId xmlns:p14="http://schemas.microsoft.com/office/powerpoint/2010/main" val="189737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CQHEI is based on observations that are assigned a point value. Those observations are listed above.</a:t>
            </a:r>
          </a:p>
          <a:p>
            <a:endParaRPr lang="en-US" dirty="0"/>
          </a:p>
          <a:p>
            <a:r>
              <a:rPr lang="en-US" dirty="0"/>
              <a:t>You can find the CQHEI and supporting habitat evaluation material at:   https://www.in.gov/idem/riverwatch/files/volunteer_monitoring_manual_chap_3.pdf (copy and paste link)</a:t>
            </a:r>
          </a:p>
          <a:p>
            <a:endParaRPr lang="en-US" dirty="0"/>
          </a:p>
          <a:p>
            <a:endParaRPr lang="en-US" dirty="0"/>
          </a:p>
        </p:txBody>
      </p:sp>
      <p:sp>
        <p:nvSpPr>
          <p:cNvPr id="4" name="Slide Number Placeholder 3"/>
          <p:cNvSpPr>
            <a:spLocks noGrp="1"/>
          </p:cNvSpPr>
          <p:nvPr>
            <p:ph type="sldNum" sz="quarter" idx="10"/>
          </p:nvPr>
        </p:nvSpPr>
        <p:spPr/>
        <p:txBody>
          <a:bodyPr/>
          <a:lstStyle/>
          <a:p>
            <a:fld id="{A1424BB2-F86A-4A7A-B395-76513D48BFEA}" type="slidenum">
              <a:rPr lang="en-US" smtClean="0"/>
              <a:t>5</a:t>
            </a:fld>
            <a:endParaRPr lang="en-US"/>
          </a:p>
        </p:txBody>
      </p:sp>
    </p:spTree>
    <p:extLst>
      <p:ext uri="{BB962C8B-B14F-4D97-AF65-F5344CB8AC3E}">
        <p14:creationId xmlns:p14="http://schemas.microsoft.com/office/powerpoint/2010/main" val="101068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Little Elkhart at Riverbend Park, Middlebury IN (PC: Elkhart County SWCD, G. </a:t>
            </a:r>
            <a:r>
              <a:rPr lang="en-US" dirty="0" err="1"/>
              <a:t>Salavarria</a:t>
            </a:r>
            <a:r>
              <a:rPr lang="en-US" dirty="0"/>
              <a:t>)</a:t>
            </a:r>
          </a:p>
          <a:p>
            <a:endParaRPr lang="en-US" dirty="0"/>
          </a:p>
          <a:p>
            <a:r>
              <a:rPr lang="en-US" dirty="0"/>
              <a:t>CQHEI scores: Substrate [a)Mostly medium, 10pts. b) No smothering, 5pts. c) no silting, 5pts]</a:t>
            </a:r>
          </a:p>
          <a:p>
            <a:r>
              <a:rPr lang="en-US" dirty="0"/>
              <a:t>	Fish Cover [Shrubs/small trees, backwaters/oxbows/</a:t>
            </a:r>
            <a:r>
              <a:rPr lang="en-US" dirty="0" err="1"/>
              <a:t>sidechannels</a:t>
            </a:r>
            <a:r>
              <a:rPr lang="en-US" dirty="0"/>
              <a:t>, shallow/slow areas, water plants, deep areas, undercut banks, 12 pts total]</a:t>
            </a:r>
          </a:p>
          <a:p>
            <a:r>
              <a:rPr lang="en-US" dirty="0"/>
              <a:t>	Stream Shape[a) 1-2 good bends, 6pts. B) many man-made, 6pts</a:t>
            </a:r>
          </a:p>
          <a:p>
            <a:r>
              <a:rPr lang="en-US" dirty="0"/>
              <a:t>	Streams Forests and Wetlands [</a:t>
            </a:r>
          </a:p>
          <a:p>
            <a:endParaRPr lang="en-US" dirty="0"/>
          </a:p>
          <a:p>
            <a:r>
              <a:rPr lang="en-US" dirty="0"/>
              <a:t>Walk through habitat score of this site by following CQHEI worksheet</a:t>
            </a:r>
          </a:p>
          <a:p>
            <a:endParaRPr lang="en-US" dirty="0"/>
          </a:p>
        </p:txBody>
      </p:sp>
      <p:sp>
        <p:nvSpPr>
          <p:cNvPr id="4" name="Slide Number Placeholder 3"/>
          <p:cNvSpPr>
            <a:spLocks noGrp="1"/>
          </p:cNvSpPr>
          <p:nvPr>
            <p:ph type="sldNum" sz="quarter" idx="10"/>
          </p:nvPr>
        </p:nvSpPr>
        <p:spPr/>
        <p:txBody>
          <a:bodyPr/>
          <a:lstStyle/>
          <a:p>
            <a:fld id="{A1424BB2-F86A-4A7A-B395-76513D48BFEA}" type="slidenum">
              <a:rPr lang="en-US" smtClean="0"/>
              <a:t>6</a:t>
            </a:fld>
            <a:endParaRPr lang="en-US"/>
          </a:p>
        </p:txBody>
      </p:sp>
    </p:spTree>
    <p:extLst>
      <p:ext uri="{BB962C8B-B14F-4D97-AF65-F5344CB8AC3E}">
        <p14:creationId xmlns:p14="http://schemas.microsoft.com/office/powerpoint/2010/main" val="370243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HRW does not require volunteers to use a single method or standard set of equipment for chemical monitoring. This leads to discrepancies in data and information about chemical properties of sites can only be used to identify priority areas for further testing – unless you know the volunteer and protocol they use. </a:t>
            </a:r>
          </a:p>
          <a:p>
            <a:endParaRPr lang="en-US" dirty="0"/>
          </a:p>
          <a:p>
            <a:r>
              <a:rPr lang="en-US" dirty="0"/>
              <a:t>Even though testing is not standardized (and therefore not recommended for official use), you CAN utilize this data to identify priority areas for further testing, visualize general trends in your watershed/county/area, and push outreach/education/awareness.</a:t>
            </a:r>
          </a:p>
          <a:p>
            <a:endParaRPr lang="en-US" dirty="0"/>
          </a:p>
          <a:p>
            <a:r>
              <a:rPr lang="en-US" dirty="0"/>
              <a:t>More information and chemical monitoring data sheets can be found at: https://www.in.gov/idem/riverwatch/files/volunteer_monitoring_manual_chap_4.pdf (copy and paste link)</a:t>
            </a:r>
          </a:p>
        </p:txBody>
      </p:sp>
      <p:sp>
        <p:nvSpPr>
          <p:cNvPr id="4" name="Slide Number Placeholder 3"/>
          <p:cNvSpPr>
            <a:spLocks noGrp="1"/>
          </p:cNvSpPr>
          <p:nvPr>
            <p:ph type="sldNum" sz="quarter" idx="10"/>
          </p:nvPr>
        </p:nvSpPr>
        <p:spPr/>
        <p:txBody>
          <a:bodyPr/>
          <a:lstStyle/>
          <a:p>
            <a:fld id="{A1424BB2-F86A-4A7A-B395-76513D48BFEA}" type="slidenum">
              <a:rPr lang="en-US" smtClean="0"/>
              <a:t>7</a:t>
            </a:fld>
            <a:endParaRPr lang="en-US"/>
          </a:p>
        </p:txBody>
      </p:sp>
    </p:spTree>
    <p:extLst>
      <p:ext uri="{BB962C8B-B14F-4D97-AF65-F5344CB8AC3E}">
        <p14:creationId xmlns:p14="http://schemas.microsoft.com/office/powerpoint/2010/main" val="49739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2018 Elkhart County Indiana Master Naturalist class collecting macros (PC: Elkhart Co SWCD, G. </a:t>
            </a:r>
            <a:r>
              <a:rPr lang="en-US" dirty="0" err="1"/>
              <a:t>Salavarria</a:t>
            </a:r>
            <a:r>
              <a:rPr lang="en-US" dirty="0"/>
              <a:t>)</a:t>
            </a:r>
          </a:p>
          <a:p>
            <a:endParaRPr lang="en-US" dirty="0"/>
          </a:p>
          <a:p>
            <a:r>
              <a:rPr lang="en-US" dirty="0"/>
              <a:t>What are macros?</a:t>
            </a:r>
          </a:p>
          <a:p>
            <a:r>
              <a:rPr lang="en-US" dirty="0"/>
              <a:t>	spend most of their time underwater (benthic)	</a:t>
            </a:r>
          </a:p>
          <a:p>
            <a:r>
              <a:rPr lang="en-US" dirty="0"/>
              <a:t>	big enough to be seen with eye (macro)</a:t>
            </a:r>
          </a:p>
          <a:p>
            <a:r>
              <a:rPr lang="en-US" dirty="0"/>
              <a:t>	without a spine (invertebrate)</a:t>
            </a:r>
          </a:p>
          <a:p>
            <a:endParaRPr lang="en-US" dirty="0"/>
          </a:p>
          <a:p>
            <a:r>
              <a:rPr lang="en-US" dirty="0"/>
              <a:t>Why macros?</a:t>
            </a:r>
          </a:p>
          <a:p>
            <a:r>
              <a:rPr lang="en-US" dirty="0"/>
              <a:t>	Easy to sample, usually plentiful</a:t>
            </a:r>
          </a:p>
          <a:p>
            <a:r>
              <a:rPr lang="en-US" dirty="0"/>
              <a:t>	Immobile – indicator of water quality</a:t>
            </a:r>
          </a:p>
          <a:p>
            <a:r>
              <a:rPr lang="en-US" dirty="0"/>
              <a:t>	Continuous indicator of water quality (not a point sample, populations change over a longer time)</a:t>
            </a:r>
          </a:p>
          <a:p>
            <a:r>
              <a:rPr lang="en-US" dirty="0"/>
              <a:t>	Fit in the food web, indicator of other species</a:t>
            </a:r>
          </a:p>
          <a:p>
            <a:endParaRPr lang="en-US" dirty="0"/>
          </a:p>
          <a:p>
            <a:r>
              <a:rPr lang="en-US" dirty="0"/>
              <a:t>More information about benthic macroinvertebrates at: https://www.in.gov/idem/riverwatch/files/volunteer_monitoring_manual_chap_5.pdf (copy and paste link)</a:t>
            </a:r>
          </a:p>
        </p:txBody>
      </p:sp>
      <p:sp>
        <p:nvSpPr>
          <p:cNvPr id="4" name="Slide Number Placeholder 3"/>
          <p:cNvSpPr>
            <a:spLocks noGrp="1"/>
          </p:cNvSpPr>
          <p:nvPr>
            <p:ph type="sldNum" sz="quarter" idx="10"/>
          </p:nvPr>
        </p:nvSpPr>
        <p:spPr/>
        <p:txBody>
          <a:bodyPr/>
          <a:lstStyle/>
          <a:p>
            <a:fld id="{A1424BB2-F86A-4A7A-B395-76513D48BFEA}" type="slidenum">
              <a:rPr lang="en-US" smtClean="0"/>
              <a:t>8</a:t>
            </a:fld>
            <a:endParaRPr lang="en-US"/>
          </a:p>
        </p:txBody>
      </p:sp>
    </p:spTree>
    <p:extLst>
      <p:ext uri="{BB962C8B-B14F-4D97-AF65-F5344CB8AC3E}">
        <p14:creationId xmlns:p14="http://schemas.microsoft.com/office/powerpoint/2010/main" val="257626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activity we can bring into your classroom or we can include it on a field trip*</a:t>
            </a:r>
          </a:p>
          <a:p>
            <a:endParaRPr lang="en-US" dirty="0"/>
          </a:p>
          <a:p>
            <a:r>
              <a:rPr lang="en-US" dirty="0"/>
              <a:t>Pic Bottom Left: Middle school students interact and IDs macros (PC: Elkhart Co. SWCD)</a:t>
            </a:r>
          </a:p>
          <a:p>
            <a:r>
              <a:rPr lang="en-US" dirty="0"/>
              <a:t>Pic Top Left and both Right: 2018 Indiana Master Naturalist Class IDs macros (PC: Elkhart Co. SWCD, G. </a:t>
            </a:r>
            <a:r>
              <a:rPr lang="en-US" dirty="0" err="1"/>
              <a:t>Salavarria</a:t>
            </a:r>
            <a:r>
              <a:rPr lang="en-US" dirty="0"/>
              <a:t>)</a:t>
            </a:r>
          </a:p>
          <a:p>
            <a:endParaRPr lang="en-US" dirty="0"/>
          </a:p>
          <a:p>
            <a:r>
              <a:rPr lang="en-US" dirty="0"/>
              <a:t>After macros are scooped up by nets, put them in tubs and then take them to a table or workspace</a:t>
            </a:r>
          </a:p>
          <a:p>
            <a:r>
              <a:rPr lang="en-US" dirty="0"/>
              <a:t>Organize them with ice cube trays</a:t>
            </a:r>
          </a:p>
          <a:p>
            <a:r>
              <a:rPr lang="en-US" dirty="0"/>
              <a:t>Plastic spoons work the best to “grab” the macros</a:t>
            </a:r>
          </a:p>
          <a:p>
            <a:r>
              <a:rPr lang="en-US" dirty="0"/>
              <a:t>ID species</a:t>
            </a:r>
          </a:p>
          <a:p>
            <a:r>
              <a:rPr lang="en-US" dirty="0"/>
              <a:t>ID tolerance level/fill out HRW bio sheet</a:t>
            </a:r>
          </a:p>
          <a:p>
            <a:endParaRPr lang="en-US" dirty="0"/>
          </a:p>
          <a:p>
            <a:r>
              <a:rPr lang="en-US" dirty="0"/>
              <a:t>BEST THING – people don’t realize how many little critters are living in the water and that they are such good indicators of water quality. Great experience even if not taking actual data. Gets people thinking about their impact on more than just fish and frogs, there’s so much more living in the water. Many have come back and said they go out and explore/find macros on their own just because they’re curious and don’t think those could possible be living in their pond/ditch/creek/river. They always find some.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information about benthic macroinvertebrates at: https://www.in.gov/idem/riverwatch/files/volunteer_monitoring_manual_chap_5.pdf (copy and paste link)</a:t>
            </a:r>
          </a:p>
          <a:p>
            <a:endParaRPr lang="en-US" dirty="0"/>
          </a:p>
        </p:txBody>
      </p:sp>
      <p:sp>
        <p:nvSpPr>
          <p:cNvPr id="4" name="Slide Number Placeholder 3"/>
          <p:cNvSpPr>
            <a:spLocks noGrp="1"/>
          </p:cNvSpPr>
          <p:nvPr>
            <p:ph type="sldNum" sz="quarter" idx="10"/>
          </p:nvPr>
        </p:nvSpPr>
        <p:spPr/>
        <p:txBody>
          <a:bodyPr/>
          <a:lstStyle/>
          <a:p>
            <a:fld id="{A1424BB2-F86A-4A7A-B395-76513D48BFEA}" type="slidenum">
              <a:rPr lang="en-US" smtClean="0"/>
              <a:t>9</a:t>
            </a:fld>
            <a:endParaRPr lang="en-US"/>
          </a:p>
        </p:txBody>
      </p:sp>
    </p:spTree>
    <p:extLst>
      <p:ext uri="{BB962C8B-B14F-4D97-AF65-F5344CB8AC3E}">
        <p14:creationId xmlns:p14="http://schemas.microsoft.com/office/powerpoint/2010/main" val="112167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1/3/2019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1/3/2019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sjrbc.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projectwet.org/teach-and-learn/lesson-plans" TargetMode="External"/><Relationship Id="rId5" Type="http://schemas.openxmlformats.org/officeDocument/2006/relationships/hyperlink" Target="http://www.hoosierriverwatch.com/" TargetMode="External"/><Relationship Id="rId4" Type="http://schemas.openxmlformats.org/officeDocument/2006/relationships/hyperlink" Target="https://www.in.gov/idem/riverwatch/2332.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EA3-9474-452E-902B-BE17BBBED1E0}"/>
              </a:ext>
            </a:extLst>
          </p:cNvPr>
          <p:cNvSpPr>
            <a:spLocks noGrp="1"/>
          </p:cNvSpPr>
          <p:nvPr>
            <p:ph type="ctrTitle"/>
          </p:nvPr>
        </p:nvSpPr>
        <p:spPr/>
        <p:txBody>
          <a:bodyPr>
            <a:normAutofit/>
          </a:bodyPr>
          <a:lstStyle/>
          <a:p>
            <a:pPr algn="ctr"/>
            <a:br>
              <a:rPr lang="en-US" b="1" dirty="0">
                <a:solidFill>
                  <a:schemeClr val="accent5"/>
                </a:solidFill>
              </a:rPr>
            </a:br>
            <a:r>
              <a:rPr lang="en-US" b="1" dirty="0">
                <a:solidFill>
                  <a:schemeClr val="accent5"/>
                </a:solidFill>
              </a:rPr>
              <a:t>Citizen Science with Hoosier </a:t>
            </a:r>
            <a:r>
              <a:rPr lang="en-US" b="1" dirty="0" err="1">
                <a:solidFill>
                  <a:schemeClr val="accent5"/>
                </a:solidFill>
              </a:rPr>
              <a:t>Riverwatch</a:t>
            </a:r>
            <a:endParaRPr lang="en-US" b="1" dirty="0">
              <a:solidFill>
                <a:schemeClr val="accent5"/>
              </a:solidFill>
            </a:endParaRPr>
          </a:p>
        </p:txBody>
      </p:sp>
      <p:sp>
        <p:nvSpPr>
          <p:cNvPr id="3" name="Subtitle 2">
            <a:extLst>
              <a:ext uri="{FF2B5EF4-FFF2-40B4-BE49-F238E27FC236}">
                <a16:creationId xmlns:a16="http://schemas.microsoft.com/office/drawing/2014/main" id="{1CAE1A9D-7A7F-474A-AFA2-BB84C1C3900E}"/>
              </a:ext>
            </a:extLst>
          </p:cNvPr>
          <p:cNvSpPr>
            <a:spLocks noGrp="1"/>
          </p:cNvSpPr>
          <p:nvPr>
            <p:ph type="subTitle" idx="1"/>
          </p:nvPr>
        </p:nvSpPr>
        <p:spPr/>
        <p:txBody>
          <a:bodyPr/>
          <a:lstStyle/>
          <a:p>
            <a:pPr algn="ctr"/>
            <a:r>
              <a:rPr lang="en-US" dirty="0"/>
              <a:t>Volunteer Water Monitoring and Available Data</a:t>
            </a:r>
          </a:p>
        </p:txBody>
      </p:sp>
      <p:pic>
        <p:nvPicPr>
          <p:cNvPr id="5" name="Picture 4">
            <a:extLst>
              <a:ext uri="{FF2B5EF4-FFF2-40B4-BE49-F238E27FC236}">
                <a16:creationId xmlns:a16="http://schemas.microsoft.com/office/drawing/2014/main" id="{C50C6913-CC8C-41CE-8A2D-1F7DAF9515A0}"/>
              </a:ext>
            </a:extLst>
          </p:cNvPr>
          <p:cNvPicPr>
            <a:picLocks noChangeAspect="1"/>
          </p:cNvPicPr>
          <p:nvPr/>
        </p:nvPicPr>
        <p:blipFill>
          <a:blip r:embed="rId3"/>
          <a:stretch>
            <a:fillRect/>
          </a:stretch>
        </p:blipFill>
        <p:spPr>
          <a:xfrm>
            <a:off x="9617832" y="984064"/>
            <a:ext cx="2298923" cy="2301515"/>
          </a:xfrm>
          <a:prstGeom prst="rect">
            <a:avLst/>
          </a:prstGeom>
        </p:spPr>
      </p:pic>
      <p:sp>
        <p:nvSpPr>
          <p:cNvPr id="6" name="TextBox 5">
            <a:extLst>
              <a:ext uri="{FF2B5EF4-FFF2-40B4-BE49-F238E27FC236}">
                <a16:creationId xmlns:a16="http://schemas.microsoft.com/office/drawing/2014/main" id="{1AD20093-3174-4D70-9B20-C33F665116DE}"/>
              </a:ext>
            </a:extLst>
          </p:cNvPr>
          <p:cNvSpPr txBox="1"/>
          <p:nvPr/>
        </p:nvSpPr>
        <p:spPr>
          <a:xfrm>
            <a:off x="10972800" y="6553200"/>
            <a:ext cx="1295400" cy="261610"/>
          </a:xfrm>
          <a:prstGeom prst="rect">
            <a:avLst/>
          </a:prstGeom>
          <a:noFill/>
        </p:spPr>
        <p:txBody>
          <a:bodyPr wrap="square" rtlCol="0">
            <a:spAutoFit/>
          </a:bodyPr>
          <a:lstStyle/>
          <a:p>
            <a:r>
              <a:rPr lang="en-US" sz="1100" dirty="0"/>
              <a:t>Updated 11/2018</a:t>
            </a:r>
          </a:p>
        </p:txBody>
      </p:sp>
      <p:pic>
        <p:nvPicPr>
          <p:cNvPr id="4" name="Picture 3">
            <a:extLst>
              <a:ext uri="{FF2B5EF4-FFF2-40B4-BE49-F238E27FC236}">
                <a16:creationId xmlns:a16="http://schemas.microsoft.com/office/drawing/2014/main" id="{144285A9-94DE-4443-93EA-C49A8D6A330C}"/>
              </a:ext>
            </a:extLst>
          </p:cNvPr>
          <p:cNvPicPr>
            <a:picLocks noChangeAspect="1"/>
          </p:cNvPicPr>
          <p:nvPr/>
        </p:nvPicPr>
        <p:blipFill>
          <a:blip r:embed="rId4"/>
          <a:stretch>
            <a:fillRect/>
          </a:stretch>
        </p:blipFill>
        <p:spPr>
          <a:xfrm>
            <a:off x="9505638" y="3543566"/>
            <a:ext cx="2523309" cy="2280683"/>
          </a:xfrm>
          <a:prstGeom prst="rect">
            <a:avLst/>
          </a:prstGeom>
        </p:spPr>
      </p:pic>
    </p:spTree>
    <p:extLst>
      <p:ext uri="{BB962C8B-B14F-4D97-AF65-F5344CB8AC3E}">
        <p14:creationId xmlns:p14="http://schemas.microsoft.com/office/powerpoint/2010/main" val="379023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5CF52F62-AFC5-434E-ACC9-CA909AB36833}"/>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Data collected through HRW is publicly available.</a:t>
            </a:r>
          </a:p>
          <a:p>
            <a:pPr marL="0" indent="0" algn="ctr">
              <a:buNone/>
            </a:pPr>
            <a:r>
              <a:rPr lang="en-US" dirty="0">
                <a:ln w="0"/>
                <a:solidFill>
                  <a:schemeClr val="accent5"/>
                </a:solidFill>
                <a:effectLst>
                  <a:outerShdw blurRad="38100" dist="19050" dir="2700000" algn="tl" rotWithShape="0">
                    <a:schemeClr val="dk1">
                      <a:alpha val="40000"/>
                    </a:schemeClr>
                  </a:outerShdw>
                </a:effectLst>
              </a:rPr>
              <a:t>There’s also a nifty visualization tool for general observations.</a:t>
            </a:r>
          </a:p>
          <a:p>
            <a:endParaRPr lang="en-US" dirty="0"/>
          </a:p>
        </p:txBody>
      </p:sp>
      <p:sp>
        <p:nvSpPr>
          <p:cNvPr id="7" name="Title 1">
            <a:extLst>
              <a:ext uri="{FF2B5EF4-FFF2-40B4-BE49-F238E27FC236}">
                <a16:creationId xmlns:a16="http://schemas.microsoft.com/office/drawing/2014/main" id="{1CE60731-E30A-4A5B-8A24-808F06DC5E33}"/>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800" b="1" dirty="0"/>
              <a:t>Data!</a:t>
            </a:r>
          </a:p>
        </p:txBody>
      </p:sp>
      <p:pic>
        <p:nvPicPr>
          <p:cNvPr id="9" name="Picture 8">
            <a:extLst>
              <a:ext uri="{FF2B5EF4-FFF2-40B4-BE49-F238E27FC236}">
                <a16:creationId xmlns:a16="http://schemas.microsoft.com/office/drawing/2014/main" id="{CA3DE43B-78EF-43C3-9541-5F68FD0D8DF1}"/>
              </a:ext>
            </a:extLst>
          </p:cNvPr>
          <p:cNvPicPr>
            <a:picLocks noChangeAspect="1"/>
          </p:cNvPicPr>
          <p:nvPr/>
        </p:nvPicPr>
        <p:blipFill>
          <a:blip r:embed="rId4"/>
          <a:stretch>
            <a:fillRect/>
          </a:stretch>
        </p:blipFill>
        <p:spPr>
          <a:xfrm>
            <a:off x="3441700" y="1600200"/>
            <a:ext cx="8357666" cy="3420299"/>
          </a:xfrm>
          <a:prstGeom prst="rect">
            <a:avLst/>
          </a:prstGeom>
        </p:spPr>
      </p:pic>
    </p:spTree>
    <p:extLst>
      <p:ext uri="{BB962C8B-B14F-4D97-AF65-F5344CB8AC3E}">
        <p14:creationId xmlns:p14="http://schemas.microsoft.com/office/powerpoint/2010/main" val="204887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5CF52F62-AFC5-434E-ACC9-CA909AB36833}"/>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Data collected through HRW is publicly available.</a:t>
            </a:r>
          </a:p>
          <a:p>
            <a:pPr marL="0" indent="0" algn="ctr">
              <a:buNone/>
            </a:pPr>
            <a:r>
              <a:rPr lang="en-US" dirty="0">
                <a:ln w="0"/>
                <a:solidFill>
                  <a:schemeClr val="accent5"/>
                </a:solidFill>
                <a:effectLst>
                  <a:outerShdw blurRad="38100" dist="19050" dir="2700000" algn="tl" rotWithShape="0">
                    <a:schemeClr val="dk1">
                      <a:alpha val="40000"/>
                    </a:schemeClr>
                  </a:outerShdw>
                </a:effectLst>
              </a:rPr>
              <a:t>There’s also a nifty visualization tool for general observations.</a:t>
            </a:r>
          </a:p>
          <a:p>
            <a:endParaRPr lang="en-US" dirty="0"/>
          </a:p>
        </p:txBody>
      </p:sp>
      <p:sp>
        <p:nvSpPr>
          <p:cNvPr id="7" name="Title 1">
            <a:extLst>
              <a:ext uri="{FF2B5EF4-FFF2-40B4-BE49-F238E27FC236}">
                <a16:creationId xmlns:a16="http://schemas.microsoft.com/office/drawing/2014/main" id="{1CE60731-E30A-4A5B-8A24-808F06DC5E33}"/>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800" b="1" dirty="0"/>
              <a:t>Data!</a:t>
            </a:r>
          </a:p>
        </p:txBody>
      </p:sp>
      <p:pic>
        <p:nvPicPr>
          <p:cNvPr id="3" name="Picture 2">
            <a:extLst>
              <a:ext uri="{FF2B5EF4-FFF2-40B4-BE49-F238E27FC236}">
                <a16:creationId xmlns:a16="http://schemas.microsoft.com/office/drawing/2014/main" id="{DD98BB63-CFBD-4299-B217-653C1BE7A75E}"/>
              </a:ext>
            </a:extLst>
          </p:cNvPr>
          <p:cNvPicPr>
            <a:picLocks noChangeAspect="1"/>
          </p:cNvPicPr>
          <p:nvPr/>
        </p:nvPicPr>
        <p:blipFill>
          <a:blip r:embed="rId4"/>
          <a:stretch>
            <a:fillRect/>
          </a:stretch>
        </p:blipFill>
        <p:spPr>
          <a:xfrm>
            <a:off x="3401568" y="1600200"/>
            <a:ext cx="8534400" cy="3505200"/>
          </a:xfrm>
          <a:prstGeom prst="rect">
            <a:avLst/>
          </a:prstGeom>
        </p:spPr>
      </p:pic>
    </p:spTree>
    <p:extLst>
      <p:ext uri="{BB962C8B-B14F-4D97-AF65-F5344CB8AC3E}">
        <p14:creationId xmlns:p14="http://schemas.microsoft.com/office/powerpoint/2010/main" val="423912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5CF52F62-AFC5-434E-ACC9-CA909AB36833}"/>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Data collected through HRW is publicly available.</a:t>
            </a:r>
          </a:p>
          <a:p>
            <a:pPr marL="0" indent="0" algn="ctr">
              <a:buNone/>
            </a:pPr>
            <a:r>
              <a:rPr lang="en-US" dirty="0">
                <a:ln w="0"/>
                <a:solidFill>
                  <a:schemeClr val="accent5"/>
                </a:solidFill>
                <a:effectLst>
                  <a:outerShdw blurRad="38100" dist="19050" dir="2700000" algn="tl" rotWithShape="0">
                    <a:schemeClr val="dk1">
                      <a:alpha val="40000"/>
                    </a:schemeClr>
                  </a:outerShdw>
                </a:effectLst>
              </a:rPr>
              <a:t>There’s also a nifty visualization tool for general observations.</a:t>
            </a:r>
          </a:p>
          <a:p>
            <a:endParaRPr lang="en-US" dirty="0"/>
          </a:p>
        </p:txBody>
      </p:sp>
      <p:sp>
        <p:nvSpPr>
          <p:cNvPr id="7" name="Title 1">
            <a:extLst>
              <a:ext uri="{FF2B5EF4-FFF2-40B4-BE49-F238E27FC236}">
                <a16:creationId xmlns:a16="http://schemas.microsoft.com/office/drawing/2014/main" id="{1CE60731-E30A-4A5B-8A24-808F06DC5E33}"/>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800" b="1" dirty="0"/>
              <a:t>Data!</a:t>
            </a:r>
          </a:p>
        </p:txBody>
      </p:sp>
      <p:pic>
        <p:nvPicPr>
          <p:cNvPr id="3" name="Picture 2">
            <a:extLst>
              <a:ext uri="{FF2B5EF4-FFF2-40B4-BE49-F238E27FC236}">
                <a16:creationId xmlns:a16="http://schemas.microsoft.com/office/drawing/2014/main" id="{74486FE6-FDC7-4594-B42C-0CED137ECD69}"/>
              </a:ext>
            </a:extLst>
          </p:cNvPr>
          <p:cNvPicPr>
            <a:picLocks noChangeAspect="1"/>
          </p:cNvPicPr>
          <p:nvPr/>
        </p:nvPicPr>
        <p:blipFill>
          <a:blip r:embed="rId4"/>
          <a:stretch>
            <a:fillRect/>
          </a:stretch>
        </p:blipFill>
        <p:spPr>
          <a:xfrm>
            <a:off x="3201466" y="1038225"/>
            <a:ext cx="8763000" cy="4781550"/>
          </a:xfrm>
          <a:prstGeom prst="rect">
            <a:avLst/>
          </a:prstGeom>
        </p:spPr>
      </p:pic>
    </p:spTree>
    <p:extLst>
      <p:ext uri="{BB962C8B-B14F-4D97-AF65-F5344CB8AC3E}">
        <p14:creationId xmlns:p14="http://schemas.microsoft.com/office/powerpoint/2010/main" val="53737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5CF52F62-AFC5-434E-ACC9-CA909AB36833}"/>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Data collected through HRW is publicly available.</a:t>
            </a:r>
          </a:p>
          <a:p>
            <a:pPr marL="0" indent="0" algn="ctr">
              <a:buNone/>
            </a:pPr>
            <a:r>
              <a:rPr lang="en-US" dirty="0">
                <a:ln w="0"/>
                <a:solidFill>
                  <a:schemeClr val="accent5"/>
                </a:solidFill>
                <a:effectLst>
                  <a:outerShdw blurRad="38100" dist="19050" dir="2700000" algn="tl" rotWithShape="0">
                    <a:schemeClr val="dk1">
                      <a:alpha val="40000"/>
                    </a:schemeClr>
                  </a:outerShdw>
                </a:effectLst>
              </a:rPr>
              <a:t>There’s also a nifty visualization tool for general observations.</a:t>
            </a:r>
          </a:p>
          <a:p>
            <a:endParaRPr lang="en-US" dirty="0"/>
          </a:p>
        </p:txBody>
      </p:sp>
      <p:sp>
        <p:nvSpPr>
          <p:cNvPr id="7" name="Title 1">
            <a:extLst>
              <a:ext uri="{FF2B5EF4-FFF2-40B4-BE49-F238E27FC236}">
                <a16:creationId xmlns:a16="http://schemas.microsoft.com/office/drawing/2014/main" id="{1CE60731-E30A-4A5B-8A24-808F06DC5E33}"/>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800" b="1" dirty="0"/>
              <a:t>Data!</a:t>
            </a:r>
          </a:p>
        </p:txBody>
      </p:sp>
      <p:pic>
        <p:nvPicPr>
          <p:cNvPr id="3" name="Picture 2">
            <a:extLst>
              <a:ext uri="{FF2B5EF4-FFF2-40B4-BE49-F238E27FC236}">
                <a16:creationId xmlns:a16="http://schemas.microsoft.com/office/drawing/2014/main" id="{93EFC64C-6E74-4E23-A0A5-85F6E406AB86}"/>
              </a:ext>
            </a:extLst>
          </p:cNvPr>
          <p:cNvPicPr>
            <a:picLocks noChangeAspect="1"/>
          </p:cNvPicPr>
          <p:nvPr/>
        </p:nvPicPr>
        <p:blipFill>
          <a:blip r:embed="rId4"/>
          <a:stretch>
            <a:fillRect/>
          </a:stretch>
        </p:blipFill>
        <p:spPr>
          <a:xfrm>
            <a:off x="3372916" y="31750"/>
            <a:ext cx="8591550" cy="3009900"/>
          </a:xfrm>
          <a:prstGeom prst="rect">
            <a:avLst/>
          </a:prstGeom>
        </p:spPr>
      </p:pic>
      <p:pic>
        <p:nvPicPr>
          <p:cNvPr id="8" name="Picture 7">
            <a:extLst>
              <a:ext uri="{FF2B5EF4-FFF2-40B4-BE49-F238E27FC236}">
                <a16:creationId xmlns:a16="http://schemas.microsoft.com/office/drawing/2014/main" id="{D772B75B-9E70-4194-BF95-3335FB6720A9}"/>
              </a:ext>
            </a:extLst>
          </p:cNvPr>
          <p:cNvPicPr>
            <a:picLocks noChangeAspect="1"/>
          </p:cNvPicPr>
          <p:nvPr/>
        </p:nvPicPr>
        <p:blipFill>
          <a:blip r:embed="rId5"/>
          <a:stretch>
            <a:fillRect/>
          </a:stretch>
        </p:blipFill>
        <p:spPr>
          <a:xfrm>
            <a:off x="4765567" y="2876829"/>
            <a:ext cx="5942545" cy="3797926"/>
          </a:xfrm>
          <a:prstGeom prst="rect">
            <a:avLst/>
          </a:prstGeom>
        </p:spPr>
      </p:pic>
    </p:spTree>
    <p:extLst>
      <p:ext uri="{BB962C8B-B14F-4D97-AF65-F5344CB8AC3E}">
        <p14:creationId xmlns:p14="http://schemas.microsoft.com/office/powerpoint/2010/main" val="19679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5CF52F62-AFC5-434E-ACC9-CA909AB36833}"/>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Data collected through HRW is publicly available.</a:t>
            </a:r>
          </a:p>
          <a:p>
            <a:pPr marL="0" indent="0" algn="ctr">
              <a:buNone/>
            </a:pPr>
            <a:r>
              <a:rPr lang="en-US" dirty="0">
                <a:ln w="0"/>
                <a:solidFill>
                  <a:schemeClr val="accent5"/>
                </a:solidFill>
                <a:effectLst>
                  <a:outerShdw blurRad="38100" dist="19050" dir="2700000" algn="tl" rotWithShape="0">
                    <a:schemeClr val="dk1">
                      <a:alpha val="40000"/>
                    </a:schemeClr>
                  </a:outerShdw>
                </a:effectLst>
              </a:rPr>
              <a:t>You can also get the raw data.</a:t>
            </a:r>
          </a:p>
          <a:p>
            <a:endParaRPr lang="en-US" dirty="0"/>
          </a:p>
        </p:txBody>
      </p:sp>
      <p:sp>
        <p:nvSpPr>
          <p:cNvPr id="7" name="Title 1">
            <a:extLst>
              <a:ext uri="{FF2B5EF4-FFF2-40B4-BE49-F238E27FC236}">
                <a16:creationId xmlns:a16="http://schemas.microsoft.com/office/drawing/2014/main" id="{1CE60731-E30A-4A5B-8A24-808F06DC5E33}"/>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800" b="1" dirty="0"/>
              <a:t>Data!</a:t>
            </a:r>
          </a:p>
        </p:txBody>
      </p:sp>
      <p:pic>
        <p:nvPicPr>
          <p:cNvPr id="4" name="Picture 3">
            <a:extLst>
              <a:ext uri="{FF2B5EF4-FFF2-40B4-BE49-F238E27FC236}">
                <a16:creationId xmlns:a16="http://schemas.microsoft.com/office/drawing/2014/main" id="{B4E008B7-8EA6-40DF-AEEA-29FA75BC51A7}"/>
              </a:ext>
            </a:extLst>
          </p:cNvPr>
          <p:cNvPicPr>
            <a:picLocks noChangeAspect="1"/>
          </p:cNvPicPr>
          <p:nvPr/>
        </p:nvPicPr>
        <p:blipFill>
          <a:blip r:embed="rId4"/>
          <a:stretch>
            <a:fillRect/>
          </a:stretch>
        </p:blipFill>
        <p:spPr>
          <a:xfrm>
            <a:off x="3490842" y="770982"/>
            <a:ext cx="8271912" cy="5321113"/>
          </a:xfrm>
          <a:prstGeom prst="rect">
            <a:avLst/>
          </a:prstGeom>
        </p:spPr>
      </p:pic>
    </p:spTree>
    <p:extLst>
      <p:ext uri="{BB962C8B-B14F-4D97-AF65-F5344CB8AC3E}">
        <p14:creationId xmlns:p14="http://schemas.microsoft.com/office/powerpoint/2010/main" val="122637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5CF52F62-AFC5-434E-ACC9-CA909AB36833}"/>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How should you use this information?</a:t>
            </a:r>
          </a:p>
          <a:p>
            <a:endParaRPr lang="en-US" dirty="0"/>
          </a:p>
        </p:txBody>
      </p:sp>
      <p:sp>
        <p:nvSpPr>
          <p:cNvPr id="7" name="Title 1">
            <a:extLst>
              <a:ext uri="{FF2B5EF4-FFF2-40B4-BE49-F238E27FC236}">
                <a16:creationId xmlns:a16="http://schemas.microsoft.com/office/drawing/2014/main" id="{1CE60731-E30A-4A5B-8A24-808F06DC5E33}"/>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800" b="1" dirty="0"/>
              <a:t>Data!</a:t>
            </a:r>
          </a:p>
        </p:txBody>
      </p:sp>
      <p:pic>
        <p:nvPicPr>
          <p:cNvPr id="3" name="Picture 2">
            <a:extLst>
              <a:ext uri="{FF2B5EF4-FFF2-40B4-BE49-F238E27FC236}">
                <a16:creationId xmlns:a16="http://schemas.microsoft.com/office/drawing/2014/main" id="{4FFBACB4-EBC6-40FE-A112-3FA44810D35E}"/>
              </a:ext>
            </a:extLst>
          </p:cNvPr>
          <p:cNvPicPr>
            <a:picLocks noChangeAspect="1"/>
          </p:cNvPicPr>
          <p:nvPr/>
        </p:nvPicPr>
        <p:blipFill>
          <a:blip r:embed="rId4"/>
          <a:stretch>
            <a:fillRect/>
          </a:stretch>
        </p:blipFill>
        <p:spPr>
          <a:xfrm>
            <a:off x="6678957" y="1447942"/>
            <a:ext cx="5285509" cy="3962116"/>
          </a:xfrm>
          <a:prstGeom prst="rect">
            <a:avLst/>
          </a:prstGeom>
        </p:spPr>
      </p:pic>
      <p:sp>
        <p:nvSpPr>
          <p:cNvPr id="8" name="TextBox 7">
            <a:extLst>
              <a:ext uri="{FF2B5EF4-FFF2-40B4-BE49-F238E27FC236}">
                <a16:creationId xmlns:a16="http://schemas.microsoft.com/office/drawing/2014/main" id="{C39FDDE2-0472-4A84-A955-A4D98E0A88AC}"/>
              </a:ext>
            </a:extLst>
          </p:cNvPr>
          <p:cNvSpPr txBox="1"/>
          <p:nvPr/>
        </p:nvSpPr>
        <p:spPr>
          <a:xfrm>
            <a:off x="3618833" y="2090172"/>
            <a:ext cx="2834641" cy="2677656"/>
          </a:xfrm>
          <a:prstGeom prst="rect">
            <a:avLst/>
          </a:prstGeom>
          <a:noFill/>
        </p:spPr>
        <p:txBody>
          <a:bodyPr wrap="square" rtlCol="0">
            <a:spAutoFit/>
          </a:bodyPr>
          <a:lstStyle/>
          <a:p>
            <a:pPr algn="ctr"/>
            <a:r>
              <a:rPr lang="en-US" sz="2800" dirty="0"/>
              <a:t>Starting point</a:t>
            </a:r>
          </a:p>
          <a:p>
            <a:pPr algn="ctr"/>
            <a:endParaRPr lang="en-US" sz="2800" dirty="0"/>
          </a:p>
          <a:p>
            <a:pPr algn="ctr"/>
            <a:r>
              <a:rPr lang="en-US" sz="2800" dirty="0"/>
              <a:t>ID Priority Areas</a:t>
            </a:r>
          </a:p>
          <a:p>
            <a:pPr algn="ctr"/>
            <a:endParaRPr lang="en-US" sz="2800" dirty="0"/>
          </a:p>
          <a:p>
            <a:pPr algn="ctr"/>
            <a:r>
              <a:rPr lang="en-US" sz="2800" dirty="0"/>
              <a:t>Build volunteer network</a:t>
            </a:r>
          </a:p>
        </p:txBody>
      </p:sp>
    </p:spTree>
    <p:extLst>
      <p:ext uri="{BB962C8B-B14F-4D97-AF65-F5344CB8AC3E}">
        <p14:creationId xmlns:p14="http://schemas.microsoft.com/office/powerpoint/2010/main" val="119530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0A31F6-8513-4E0D-A855-987633839640}"/>
              </a:ext>
            </a:extLst>
          </p:cNvPr>
          <p:cNvPicPr>
            <a:picLocks noChangeAspect="1"/>
          </p:cNvPicPr>
          <p:nvPr/>
        </p:nvPicPr>
        <p:blipFill>
          <a:blip r:embed="rId3"/>
          <a:stretch>
            <a:fillRect/>
          </a:stretch>
        </p:blipFill>
        <p:spPr>
          <a:xfrm>
            <a:off x="5435601" y="254199"/>
            <a:ext cx="4559301" cy="6340458"/>
          </a:xfrm>
          <a:prstGeom prst="rect">
            <a:avLst/>
          </a:prstGeom>
        </p:spPr>
      </p:pic>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dirty="0"/>
              <a:t>I like data and information! This sounds like a great thing to start on my creek!</a:t>
            </a: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4"/>
          <a:stretch>
            <a:fillRect/>
          </a:stretch>
        </p:blipFill>
        <p:spPr>
          <a:xfrm>
            <a:off x="391146" y="6139171"/>
            <a:ext cx="2671028" cy="675284"/>
          </a:xfrm>
        </p:spPr>
      </p:pic>
    </p:spTree>
    <p:extLst>
      <p:ext uri="{BB962C8B-B14F-4D97-AF65-F5344CB8AC3E}">
        <p14:creationId xmlns:p14="http://schemas.microsoft.com/office/powerpoint/2010/main" val="185478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pPr algn="ctr"/>
            <a:r>
              <a:rPr lang="en-US" dirty="0"/>
              <a:t>How to Get Trained and Start Monitoring</a:t>
            </a: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3" name="TextBox 2">
            <a:extLst>
              <a:ext uri="{FF2B5EF4-FFF2-40B4-BE49-F238E27FC236}">
                <a16:creationId xmlns:a16="http://schemas.microsoft.com/office/drawing/2014/main" id="{F19429C1-908E-478D-9CBE-D4D707EA15A0}"/>
              </a:ext>
            </a:extLst>
          </p:cNvPr>
          <p:cNvSpPr txBox="1"/>
          <p:nvPr/>
        </p:nvSpPr>
        <p:spPr>
          <a:xfrm>
            <a:off x="3568700" y="850900"/>
            <a:ext cx="8102600" cy="954107"/>
          </a:xfrm>
          <a:prstGeom prst="rect">
            <a:avLst/>
          </a:prstGeom>
          <a:noFill/>
        </p:spPr>
        <p:txBody>
          <a:bodyPr wrap="square" rtlCol="0">
            <a:spAutoFit/>
          </a:bodyPr>
          <a:lstStyle/>
          <a:p>
            <a:pPr algn="ctr"/>
            <a:r>
              <a:rPr lang="en-US" sz="2800" b="1" dirty="0">
                <a:solidFill>
                  <a:schemeClr val="accent4"/>
                </a:solidFill>
              </a:rPr>
              <a:t>Instructors in Elkhart County are housed at the Elkhart County Parks and the Elkhart County SWCD</a:t>
            </a:r>
          </a:p>
        </p:txBody>
      </p:sp>
      <p:sp>
        <p:nvSpPr>
          <p:cNvPr id="6" name="TextBox 5">
            <a:extLst>
              <a:ext uri="{FF2B5EF4-FFF2-40B4-BE49-F238E27FC236}">
                <a16:creationId xmlns:a16="http://schemas.microsoft.com/office/drawing/2014/main" id="{EF435858-3F1A-4B10-B84D-44686592B264}"/>
              </a:ext>
            </a:extLst>
          </p:cNvPr>
          <p:cNvSpPr txBox="1"/>
          <p:nvPr/>
        </p:nvSpPr>
        <p:spPr>
          <a:xfrm>
            <a:off x="4495800" y="2514600"/>
            <a:ext cx="6311900" cy="707886"/>
          </a:xfrm>
          <a:prstGeom prst="rect">
            <a:avLst/>
          </a:prstGeom>
          <a:noFill/>
        </p:spPr>
        <p:txBody>
          <a:bodyPr wrap="square" rtlCol="0">
            <a:spAutoFit/>
          </a:bodyPr>
          <a:lstStyle/>
          <a:p>
            <a:r>
              <a:rPr lang="en-US" sz="2000" dirty="0"/>
              <a:t>Give us a call to see when our next training workshop is or schedule one for a group at your school or organization!</a:t>
            </a:r>
          </a:p>
        </p:txBody>
      </p:sp>
      <p:sp>
        <p:nvSpPr>
          <p:cNvPr id="7" name="TextBox 6">
            <a:extLst>
              <a:ext uri="{FF2B5EF4-FFF2-40B4-BE49-F238E27FC236}">
                <a16:creationId xmlns:a16="http://schemas.microsoft.com/office/drawing/2014/main" id="{355BCB8C-0198-4D0C-916E-B961E50F271E}"/>
              </a:ext>
            </a:extLst>
          </p:cNvPr>
          <p:cNvSpPr txBox="1"/>
          <p:nvPr/>
        </p:nvSpPr>
        <p:spPr>
          <a:xfrm>
            <a:off x="4699000" y="4213135"/>
            <a:ext cx="5753100" cy="923330"/>
          </a:xfrm>
          <a:prstGeom prst="rect">
            <a:avLst/>
          </a:prstGeom>
          <a:noFill/>
        </p:spPr>
        <p:txBody>
          <a:bodyPr wrap="square" rtlCol="0">
            <a:spAutoFit/>
          </a:bodyPr>
          <a:lstStyle/>
          <a:p>
            <a:pPr algn="ctr"/>
            <a:r>
              <a:rPr lang="en-US" dirty="0"/>
              <a:t>Elkhart County Parks: 574-535-6458</a:t>
            </a:r>
          </a:p>
          <a:p>
            <a:endParaRPr lang="en-US" dirty="0"/>
          </a:p>
          <a:p>
            <a:pPr algn="ctr"/>
            <a:r>
              <a:rPr lang="en-US" dirty="0"/>
              <a:t>Elkhart County SWCD: 574-533-4383 </a:t>
            </a:r>
            <a:r>
              <a:rPr lang="en-US" dirty="0" err="1"/>
              <a:t>ext</a:t>
            </a:r>
            <a:r>
              <a:rPr lang="en-US" dirty="0"/>
              <a:t> 3</a:t>
            </a:r>
          </a:p>
        </p:txBody>
      </p:sp>
    </p:spTree>
    <p:extLst>
      <p:ext uri="{BB962C8B-B14F-4D97-AF65-F5344CB8AC3E}">
        <p14:creationId xmlns:p14="http://schemas.microsoft.com/office/powerpoint/2010/main" val="182664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80B9A54-FC05-47FF-81C1-279342DD4374}"/>
              </a:ext>
            </a:extLst>
          </p:cNvPr>
          <p:cNvSpPr txBox="1">
            <a:spLocks/>
          </p:cNvSpPr>
          <p:nvPr/>
        </p:nvSpPr>
        <p:spPr>
          <a:xfrm>
            <a:off x="227534" y="219456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a:t>Explore these links and the “notes” section below each slide for background information</a:t>
            </a:r>
          </a:p>
        </p:txBody>
      </p:sp>
      <p:pic>
        <p:nvPicPr>
          <p:cNvPr id="9" name="Content Placeholder 4">
            <a:extLst>
              <a:ext uri="{FF2B5EF4-FFF2-40B4-BE49-F238E27FC236}">
                <a16:creationId xmlns:a16="http://schemas.microsoft.com/office/drawing/2014/main" id="{831FD669-3019-4E92-AB24-01B4545FABB2}"/>
              </a:ext>
            </a:extLst>
          </p:cNvPr>
          <p:cNvPicPr>
            <a:picLocks noChangeAspect="1"/>
          </p:cNvPicPr>
          <p:nvPr/>
        </p:nvPicPr>
        <p:blipFill>
          <a:blip r:embed="rId2"/>
          <a:stretch>
            <a:fillRect/>
          </a:stretch>
        </p:blipFill>
        <p:spPr>
          <a:xfrm>
            <a:off x="391146" y="6139171"/>
            <a:ext cx="2671028" cy="675284"/>
          </a:xfrm>
          <a:prstGeom prst="rect">
            <a:avLst/>
          </a:prstGeom>
        </p:spPr>
      </p:pic>
      <p:sp>
        <p:nvSpPr>
          <p:cNvPr id="2" name="Rectangle 1">
            <a:extLst>
              <a:ext uri="{FF2B5EF4-FFF2-40B4-BE49-F238E27FC236}">
                <a16:creationId xmlns:a16="http://schemas.microsoft.com/office/drawing/2014/main" id="{0F5A930F-1696-4248-95D4-81CA3945E659}"/>
              </a:ext>
            </a:extLst>
          </p:cNvPr>
          <p:cNvSpPr/>
          <p:nvPr/>
        </p:nvSpPr>
        <p:spPr>
          <a:xfrm>
            <a:off x="3733800" y="2438400"/>
            <a:ext cx="7713633" cy="1862048"/>
          </a:xfrm>
          <a:prstGeom prst="rect">
            <a:avLst/>
          </a:prstGeom>
          <a:noFill/>
        </p:spPr>
        <p:txBody>
          <a:bodyPr wrap="square" lIns="91440" tIns="45720" rIns="91440" bIns="45720">
            <a:spAutoFit/>
          </a:bodyPr>
          <a:lstStyle/>
          <a:p>
            <a:pPr algn="ctr"/>
            <a:r>
              <a:rPr lang="en-US" sz="11500" b="1" i="1" dirty="0">
                <a:ln w="0"/>
                <a:gradFill flip="none" rotWithShape="1">
                  <a:gsLst>
                    <a:gs pos="0">
                      <a:schemeClr val="accent5">
                        <a:lumMod val="21000"/>
                        <a:lumOff val="79000"/>
                      </a:schemeClr>
                    </a:gs>
                    <a:gs pos="50000">
                      <a:schemeClr val="accent5"/>
                    </a:gs>
                    <a:gs pos="100000">
                      <a:schemeClr val="accent5">
                        <a:lumMod val="60000"/>
                        <a:lumOff val="40000"/>
                      </a:schemeClr>
                    </a:gs>
                  </a:gsLst>
                  <a:lin ang="2700000" scaled="1"/>
                  <a:tileRect/>
                </a:gradFill>
                <a:effectLst>
                  <a:reflection blurRad="6350" stA="53000" endA="300" endPos="35500" dir="5400000" sy="-90000" algn="bl" rotWithShape="0"/>
                </a:effectLst>
              </a:rPr>
              <a:t>Learn More!</a:t>
            </a:r>
            <a:endParaRPr lang="en-US" sz="11500" b="1" i="1" cap="none" spc="0" dirty="0">
              <a:ln w="0"/>
              <a:gradFill flip="none" rotWithShape="1">
                <a:gsLst>
                  <a:gs pos="0">
                    <a:schemeClr val="accent5">
                      <a:lumMod val="21000"/>
                      <a:lumOff val="79000"/>
                    </a:schemeClr>
                  </a:gs>
                  <a:gs pos="50000">
                    <a:schemeClr val="accent5"/>
                  </a:gs>
                  <a:gs pos="100000">
                    <a:schemeClr val="accent5">
                      <a:lumMod val="60000"/>
                      <a:lumOff val="40000"/>
                    </a:schemeClr>
                  </a:gs>
                </a:gsLst>
                <a:lin ang="2700000" scaled="1"/>
                <a:tileRect/>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64142182"/>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F5166E-ACA1-4859-9912-6A59E3254BB3}"/>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a:t>Supporting Information, Resources, and Classroom Activities</a:t>
            </a:r>
          </a:p>
        </p:txBody>
      </p:sp>
      <p:pic>
        <p:nvPicPr>
          <p:cNvPr id="9" name="Content Placeholder 4">
            <a:extLst>
              <a:ext uri="{FF2B5EF4-FFF2-40B4-BE49-F238E27FC236}">
                <a16:creationId xmlns:a16="http://schemas.microsoft.com/office/drawing/2014/main" id="{35CBA6BC-6D3E-4C35-817F-3B4D5BC71103}"/>
              </a:ext>
            </a:extLst>
          </p:cNvPr>
          <p:cNvPicPr>
            <a:picLocks noChangeAspect="1"/>
          </p:cNvPicPr>
          <p:nvPr/>
        </p:nvPicPr>
        <p:blipFill>
          <a:blip r:embed="rId3"/>
          <a:stretch>
            <a:fillRect/>
          </a:stretch>
        </p:blipFill>
        <p:spPr>
          <a:xfrm>
            <a:off x="391146" y="6139171"/>
            <a:ext cx="2671028" cy="675284"/>
          </a:xfrm>
          <a:prstGeom prst="rect">
            <a:avLst/>
          </a:prstGeom>
        </p:spPr>
      </p:pic>
      <p:sp>
        <p:nvSpPr>
          <p:cNvPr id="2" name="TextBox 1">
            <a:extLst>
              <a:ext uri="{FF2B5EF4-FFF2-40B4-BE49-F238E27FC236}">
                <a16:creationId xmlns:a16="http://schemas.microsoft.com/office/drawing/2014/main" id="{7CBEE0C3-22E9-4CA3-9FA6-4838AD543605}"/>
              </a:ext>
            </a:extLst>
          </p:cNvPr>
          <p:cNvSpPr txBox="1"/>
          <p:nvPr/>
        </p:nvSpPr>
        <p:spPr>
          <a:xfrm>
            <a:off x="3810000" y="838200"/>
            <a:ext cx="7772400" cy="954107"/>
          </a:xfrm>
          <a:prstGeom prst="rect">
            <a:avLst/>
          </a:prstGeom>
          <a:noFill/>
          <a:ln>
            <a:solidFill>
              <a:schemeClr val="tx1"/>
            </a:solidFill>
          </a:ln>
        </p:spPr>
        <p:txBody>
          <a:bodyPr wrap="square" rtlCol="0">
            <a:spAutoFit/>
          </a:bodyPr>
          <a:lstStyle/>
          <a:p>
            <a:pPr algn="ctr"/>
            <a:r>
              <a:rPr lang="en-US" sz="2000" b="1" dirty="0"/>
              <a:t>The complete Hoosier </a:t>
            </a:r>
            <a:r>
              <a:rPr lang="en-US" sz="2000" b="1" dirty="0" err="1"/>
              <a:t>Riverwatch</a:t>
            </a:r>
            <a:r>
              <a:rPr lang="en-US" sz="2000" b="1" dirty="0"/>
              <a:t> Training and Instructors Manual:</a:t>
            </a:r>
          </a:p>
          <a:p>
            <a:pPr algn="ctr"/>
            <a:endParaRPr lang="en-US" dirty="0"/>
          </a:p>
          <a:p>
            <a:pPr algn="ctr"/>
            <a:r>
              <a:rPr lang="en-US" dirty="0">
                <a:hlinkClick r:id="rId4"/>
              </a:rPr>
              <a:t>https://www.in.gov/idem/riverwatch/2332.htm</a:t>
            </a:r>
            <a:endParaRPr lang="en-US" dirty="0"/>
          </a:p>
        </p:txBody>
      </p:sp>
      <p:sp>
        <p:nvSpPr>
          <p:cNvPr id="5" name="TextBox 4">
            <a:extLst>
              <a:ext uri="{FF2B5EF4-FFF2-40B4-BE49-F238E27FC236}">
                <a16:creationId xmlns:a16="http://schemas.microsoft.com/office/drawing/2014/main" id="{9BF947EA-37FB-4724-9884-ECB2FD8B9271}"/>
              </a:ext>
            </a:extLst>
          </p:cNvPr>
          <p:cNvSpPr txBox="1"/>
          <p:nvPr/>
        </p:nvSpPr>
        <p:spPr>
          <a:xfrm>
            <a:off x="3810000" y="2093893"/>
            <a:ext cx="7772400" cy="954107"/>
          </a:xfrm>
          <a:prstGeom prst="rect">
            <a:avLst/>
          </a:prstGeom>
          <a:noFill/>
          <a:ln>
            <a:solidFill>
              <a:schemeClr val="tx1"/>
            </a:solidFill>
          </a:ln>
        </p:spPr>
        <p:txBody>
          <a:bodyPr wrap="square" rtlCol="0">
            <a:spAutoFit/>
          </a:bodyPr>
          <a:lstStyle/>
          <a:p>
            <a:pPr algn="ctr"/>
            <a:r>
              <a:rPr lang="en-US" sz="2000" b="1" dirty="0"/>
              <a:t>Hoosier </a:t>
            </a:r>
            <a:r>
              <a:rPr lang="en-US" sz="2000" b="1" dirty="0" err="1"/>
              <a:t>Riverwatch</a:t>
            </a:r>
            <a:r>
              <a:rPr lang="en-US" sz="2000" b="1" dirty="0"/>
              <a:t> Data:</a:t>
            </a:r>
          </a:p>
          <a:p>
            <a:pPr algn="ctr"/>
            <a:endParaRPr lang="en-US" dirty="0"/>
          </a:p>
          <a:p>
            <a:pPr algn="ctr"/>
            <a:r>
              <a:rPr lang="en-US" dirty="0">
                <a:hlinkClick r:id="rId5"/>
              </a:rPr>
              <a:t>http://www.hoosierriverwatch.com/</a:t>
            </a:r>
            <a:endParaRPr lang="en-US" dirty="0"/>
          </a:p>
        </p:txBody>
      </p:sp>
      <p:sp>
        <p:nvSpPr>
          <p:cNvPr id="6" name="TextBox 5">
            <a:extLst>
              <a:ext uri="{FF2B5EF4-FFF2-40B4-BE49-F238E27FC236}">
                <a16:creationId xmlns:a16="http://schemas.microsoft.com/office/drawing/2014/main" id="{02DA13A1-E6C3-42ED-9538-E7D0991887FD}"/>
              </a:ext>
            </a:extLst>
          </p:cNvPr>
          <p:cNvSpPr txBox="1"/>
          <p:nvPr/>
        </p:nvSpPr>
        <p:spPr>
          <a:xfrm>
            <a:off x="3810000" y="3465493"/>
            <a:ext cx="7772400" cy="954107"/>
          </a:xfrm>
          <a:prstGeom prst="rect">
            <a:avLst/>
          </a:prstGeom>
          <a:noFill/>
          <a:ln>
            <a:solidFill>
              <a:schemeClr val="tx1"/>
            </a:solidFill>
          </a:ln>
        </p:spPr>
        <p:txBody>
          <a:bodyPr wrap="square" rtlCol="0">
            <a:spAutoFit/>
          </a:bodyPr>
          <a:lstStyle/>
          <a:p>
            <a:pPr algn="ctr"/>
            <a:r>
              <a:rPr lang="en-US" sz="2000" b="1" dirty="0"/>
              <a:t>Lesson Plans from Project WET:</a:t>
            </a:r>
          </a:p>
          <a:p>
            <a:pPr algn="ctr"/>
            <a:endParaRPr lang="en-US" dirty="0"/>
          </a:p>
          <a:p>
            <a:pPr algn="ctr"/>
            <a:r>
              <a:rPr lang="en-US" dirty="0">
                <a:hlinkClick r:id="rId6"/>
              </a:rPr>
              <a:t>https://www.projectwet.org/teach-and-learn/lesson-plans</a:t>
            </a:r>
            <a:endParaRPr lang="en-US" dirty="0"/>
          </a:p>
        </p:txBody>
      </p:sp>
      <p:sp>
        <p:nvSpPr>
          <p:cNvPr id="10" name="TextBox 9">
            <a:extLst>
              <a:ext uri="{FF2B5EF4-FFF2-40B4-BE49-F238E27FC236}">
                <a16:creationId xmlns:a16="http://schemas.microsoft.com/office/drawing/2014/main" id="{5178F407-C538-49BD-98F4-45FCB92550AC}"/>
              </a:ext>
            </a:extLst>
          </p:cNvPr>
          <p:cNvSpPr txBox="1"/>
          <p:nvPr/>
        </p:nvSpPr>
        <p:spPr>
          <a:xfrm>
            <a:off x="3810000" y="4716720"/>
            <a:ext cx="7772400" cy="1261884"/>
          </a:xfrm>
          <a:prstGeom prst="rect">
            <a:avLst/>
          </a:prstGeom>
          <a:noFill/>
          <a:ln>
            <a:solidFill>
              <a:schemeClr val="tx1"/>
            </a:solidFill>
          </a:ln>
        </p:spPr>
        <p:txBody>
          <a:bodyPr wrap="square" rtlCol="0">
            <a:spAutoFit/>
          </a:bodyPr>
          <a:lstStyle/>
          <a:p>
            <a:pPr algn="ctr"/>
            <a:r>
              <a:rPr lang="en-US" sz="2000" b="1" dirty="0"/>
              <a:t>Local Water Monitoring and Watershed Plans from the St. Joseph River Basin Commission:</a:t>
            </a:r>
          </a:p>
          <a:p>
            <a:pPr algn="ctr"/>
            <a:endParaRPr lang="en-US" dirty="0"/>
          </a:p>
          <a:p>
            <a:pPr algn="ctr"/>
            <a:r>
              <a:rPr lang="en-US" dirty="0">
                <a:hlinkClick r:id="rId7"/>
              </a:rPr>
              <a:t>http://www.sjrbc.com</a:t>
            </a:r>
            <a:endParaRPr lang="en-US" dirty="0"/>
          </a:p>
        </p:txBody>
      </p:sp>
    </p:spTree>
    <p:extLst>
      <p:ext uri="{BB962C8B-B14F-4D97-AF65-F5344CB8AC3E}">
        <p14:creationId xmlns:p14="http://schemas.microsoft.com/office/powerpoint/2010/main" val="35138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normAutofit/>
          </a:bodyPr>
          <a:lstStyle/>
          <a:p>
            <a:r>
              <a:rPr lang="en-US" sz="4800" dirty="0"/>
              <a:t>Learning Objectives</a:t>
            </a: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4" name="Rectangle 2">
            <a:extLst>
              <a:ext uri="{FF2B5EF4-FFF2-40B4-BE49-F238E27FC236}">
                <a16:creationId xmlns:a16="http://schemas.microsoft.com/office/drawing/2014/main" id="{8DDBEFB2-7ACB-4194-AF5C-60212F089CF5}"/>
              </a:ext>
            </a:extLst>
          </p:cNvPr>
          <p:cNvSpPr txBox="1">
            <a:spLocks noChangeArrowheads="1"/>
          </p:cNvSpPr>
          <p:nvPr/>
        </p:nvSpPr>
        <p:spPr>
          <a:xfrm>
            <a:off x="7239000" y="514424"/>
            <a:ext cx="5256028" cy="1218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800" b="1" spc="0" dirty="0">
                <a:ln w="0"/>
                <a:solidFill>
                  <a:schemeClr val="accent5"/>
                </a:solidFill>
                <a:effectLst>
                  <a:outerShdw blurRad="38100" dist="19050" dir="2700000" algn="tl" rotWithShape="0">
                    <a:schemeClr val="dk1">
                      <a:alpha val="40000"/>
                    </a:schemeClr>
                  </a:outerShdw>
                </a:effectLst>
              </a:rPr>
              <a:t>Do You Know?</a:t>
            </a:r>
          </a:p>
        </p:txBody>
      </p:sp>
      <p:sp>
        <p:nvSpPr>
          <p:cNvPr id="6" name="Rectangle 4">
            <a:extLst>
              <a:ext uri="{FF2B5EF4-FFF2-40B4-BE49-F238E27FC236}">
                <a16:creationId xmlns:a16="http://schemas.microsoft.com/office/drawing/2014/main" id="{845CB30A-54D5-4D57-B699-3BC09F8ADAB2}"/>
              </a:ext>
            </a:extLst>
          </p:cNvPr>
          <p:cNvSpPr txBox="1">
            <a:spLocks noChangeArrowheads="1"/>
          </p:cNvSpPr>
          <p:nvPr/>
        </p:nvSpPr>
        <p:spPr>
          <a:xfrm>
            <a:off x="3733800" y="2138553"/>
            <a:ext cx="7772400" cy="3728847"/>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spcAft>
                <a:spcPct val="50000"/>
              </a:spcAft>
              <a:buFont typeface="Wingdings 2" pitchFamily="18" charset="2"/>
              <a:buNone/>
            </a:pPr>
            <a:r>
              <a:rPr lang="en-US" dirty="0">
                <a:ln w="0"/>
                <a:solidFill>
                  <a:schemeClr val="tx1"/>
                </a:solidFill>
                <a:effectLst>
                  <a:outerShdw blurRad="38100" dist="19050" dir="2700000" algn="tl" rotWithShape="0">
                    <a:schemeClr val="dk1">
                      <a:alpha val="40000"/>
                    </a:schemeClr>
                  </a:outerShdw>
                </a:effectLst>
              </a:rPr>
              <a:t>What is citizen science?</a:t>
            </a:r>
          </a:p>
          <a:p>
            <a:pPr marL="0" indent="0" algn="ctr">
              <a:spcAft>
                <a:spcPct val="50000"/>
              </a:spcAft>
              <a:buFont typeface="Wingdings 2" pitchFamily="18" charset="2"/>
              <a:buNone/>
            </a:pPr>
            <a:endParaRPr lang="en-US" dirty="0">
              <a:ln w="0"/>
              <a:solidFill>
                <a:schemeClr val="tx1"/>
              </a:solidFill>
              <a:effectLst>
                <a:outerShdw blurRad="38100" dist="19050" dir="2700000" algn="tl" rotWithShape="0">
                  <a:schemeClr val="dk1">
                    <a:alpha val="40000"/>
                  </a:schemeClr>
                </a:outerShdw>
              </a:effectLst>
            </a:endParaRPr>
          </a:p>
          <a:p>
            <a:pPr marL="0" indent="0" algn="ctr">
              <a:spcAft>
                <a:spcPct val="50000"/>
              </a:spcAft>
              <a:buFont typeface="Wingdings 2" pitchFamily="18" charset="2"/>
              <a:buNone/>
            </a:pPr>
            <a:r>
              <a:rPr lang="en-US" dirty="0">
                <a:ln w="0"/>
                <a:solidFill>
                  <a:schemeClr val="tx1"/>
                </a:solidFill>
                <a:effectLst>
                  <a:outerShdw blurRad="38100" dist="19050" dir="2700000" algn="tl" rotWithShape="0">
                    <a:schemeClr val="dk1">
                      <a:alpha val="40000"/>
                    </a:schemeClr>
                  </a:outerShdw>
                </a:effectLst>
              </a:rPr>
              <a:t>What is Hoosier </a:t>
            </a:r>
            <a:r>
              <a:rPr lang="en-US" dirty="0" err="1">
                <a:ln w="0"/>
                <a:solidFill>
                  <a:schemeClr val="tx1"/>
                </a:solidFill>
                <a:effectLst>
                  <a:outerShdw blurRad="38100" dist="19050" dir="2700000" algn="tl" rotWithShape="0">
                    <a:schemeClr val="dk1">
                      <a:alpha val="40000"/>
                    </a:schemeClr>
                  </a:outerShdw>
                </a:effectLst>
              </a:rPr>
              <a:t>Riverwatch</a:t>
            </a:r>
            <a:r>
              <a:rPr lang="en-US" dirty="0">
                <a:ln w="0"/>
                <a:solidFill>
                  <a:schemeClr val="tx1"/>
                </a:solidFill>
                <a:effectLst>
                  <a:outerShdw blurRad="38100" dist="19050" dir="2700000" algn="tl" rotWithShape="0">
                    <a:schemeClr val="dk1">
                      <a:alpha val="40000"/>
                    </a:schemeClr>
                  </a:outerShdw>
                </a:effectLst>
              </a:rPr>
              <a:t>?</a:t>
            </a:r>
          </a:p>
          <a:p>
            <a:pPr marL="0" indent="0" algn="ctr">
              <a:spcAft>
                <a:spcPct val="50000"/>
              </a:spcAft>
              <a:buFont typeface="Wingdings 2" pitchFamily="18" charset="2"/>
              <a:buNone/>
            </a:pPr>
            <a:endParaRPr lang="en-US" dirty="0">
              <a:ln w="0"/>
              <a:solidFill>
                <a:schemeClr val="tx1"/>
              </a:solidFill>
              <a:effectLst>
                <a:outerShdw blurRad="38100" dist="19050" dir="2700000" algn="tl" rotWithShape="0">
                  <a:schemeClr val="dk1">
                    <a:alpha val="40000"/>
                  </a:schemeClr>
                </a:outerShdw>
              </a:effectLst>
            </a:endParaRPr>
          </a:p>
          <a:p>
            <a:pPr marL="0" indent="0" algn="ctr">
              <a:spcAft>
                <a:spcPct val="50000"/>
              </a:spcAft>
              <a:buFont typeface="Wingdings 2" pitchFamily="18" charset="2"/>
              <a:buNone/>
            </a:pPr>
            <a:r>
              <a:rPr lang="en-US" dirty="0">
                <a:ln w="0"/>
                <a:solidFill>
                  <a:schemeClr val="tx1"/>
                </a:solidFill>
                <a:effectLst>
                  <a:outerShdw blurRad="38100" dist="19050" dir="2700000" algn="tl" rotWithShape="0">
                    <a:schemeClr val="dk1">
                      <a:alpha val="40000"/>
                    </a:schemeClr>
                  </a:outerShdw>
                </a:effectLst>
              </a:rPr>
              <a:t>What data is publicly available to use?</a:t>
            </a:r>
          </a:p>
          <a:p>
            <a:pPr marL="0" indent="0" algn="ctr">
              <a:spcAft>
                <a:spcPct val="50000"/>
              </a:spcAft>
              <a:buFont typeface="Wingdings 2" pitchFamily="18" charset="2"/>
              <a:buNone/>
            </a:pPr>
            <a:endParaRPr lang="en-US" dirty="0">
              <a:ln w="0"/>
              <a:solidFill>
                <a:schemeClr val="tx1"/>
              </a:solidFill>
              <a:effectLst>
                <a:outerShdw blurRad="38100" dist="19050" dir="2700000" algn="tl" rotWithShape="0">
                  <a:schemeClr val="dk1">
                    <a:alpha val="40000"/>
                  </a:schemeClr>
                </a:outerShdw>
              </a:effectLst>
            </a:endParaRPr>
          </a:p>
          <a:p>
            <a:pPr marL="0" indent="0" algn="ctr">
              <a:spcAft>
                <a:spcPct val="50000"/>
              </a:spcAft>
              <a:buFont typeface="Wingdings 2" pitchFamily="18" charset="2"/>
              <a:buNone/>
            </a:pPr>
            <a:r>
              <a:rPr lang="en-US" dirty="0">
                <a:ln w="0"/>
                <a:solidFill>
                  <a:schemeClr val="tx1"/>
                </a:solidFill>
                <a:effectLst>
                  <a:outerShdw blurRad="38100" dist="19050" dir="2700000" algn="tl" rotWithShape="0">
                    <a:schemeClr val="dk1">
                      <a:alpha val="40000"/>
                    </a:schemeClr>
                  </a:outerShdw>
                </a:effectLst>
              </a:rPr>
              <a:t>How can you get involved in Hoosier </a:t>
            </a:r>
            <a:r>
              <a:rPr lang="en-US" dirty="0" err="1">
                <a:ln w="0"/>
                <a:solidFill>
                  <a:schemeClr val="tx1"/>
                </a:solidFill>
                <a:effectLst>
                  <a:outerShdw blurRad="38100" dist="19050" dir="2700000" algn="tl" rotWithShape="0">
                    <a:schemeClr val="dk1">
                      <a:alpha val="40000"/>
                    </a:schemeClr>
                  </a:outerShdw>
                </a:effectLst>
              </a:rPr>
              <a:t>Riverwatch</a:t>
            </a:r>
            <a:r>
              <a:rPr lang="en-US"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0685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00"/>
                                        <p:tgtEl>
                                          <p:spTgt spid="4"/>
                                        </p:tgtEl>
                                      </p:cBhvr>
                                    </p:animEffect>
                                  </p:childTnLst>
                                </p:cTn>
                              </p:par>
                            </p:childTnLst>
                          </p:cTn>
                        </p:par>
                        <p:par>
                          <p:cTn id="8" fill="hold">
                            <p:stCondLst>
                              <p:cond delay="3400"/>
                            </p:stCondLst>
                            <p:childTnLst>
                              <p:par>
                                <p:cTn id="9" presetID="10" presetClass="entr" presetSubtype="0" fill="hold" grpId="0" nodeType="afterEffect">
                                  <p:stCondLst>
                                    <p:cond delay="14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900"/>
                                        <p:tgtEl>
                                          <p:spTgt spid="6">
                                            <p:txEl>
                                              <p:pRg st="0" end="0"/>
                                            </p:txEl>
                                          </p:spTgt>
                                        </p:tgtEl>
                                      </p:cBhvr>
                                    </p:animEffect>
                                  </p:childTnLst>
                                </p:cTn>
                              </p:par>
                            </p:childTnLst>
                          </p:cTn>
                        </p:par>
                        <p:par>
                          <p:cTn id="12" fill="hold">
                            <p:stCondLst>
                              <p:cond delay="10700"/>
                            </p:stCondLst>
                            <p:childTnLst>
                              <p:par>
                                <p:cTn id="13" presetID="10" presetClass="entr" presetSubtype="0" fill="hold" grpId="0" nodeType="afterEffect">
                                  <p:stCondLst>
                                    <p:cond delay="1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48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48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48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F5166E-ACA1-4859-9912-6A59E3254BB3}"/>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800" b="1" dirty="0"/>
              <a:t>Still want to know more?</a:t>
            </a:r>
            <a:br>
              <a:rPr lang="en-US" sz="2800" b="1" dirty="0"/>
            </a:br>
            <a:br>
              <a:rPr lang="en-US" sz="2800" b="1" dirty="0"/>
            </a:br>
            <a:r>
              <a:rPr lang="en-US" sz="2800" b="1" dirty="0"/>
              <a:t>Contact us!</a:t>
            </a:r>
          </a:p>
        </p:txBody>
      </p:sp>
      <p:sp>
        <p:nvSpPr>
          <p:cNvPr id="2" name="TextBox 1">
            <a:extLst>
              <a:ext uri="{FF2B5EF4-FFF2-40B4-BE49-F238E27FC236}">
                <a16:creationId xmlns:a16="http://schemas.microsoft.com/office/drawing/2014/main" id="{4AA47AF6-78BA-444A-8AC1-0C7897F890D7}"/>
              </a:ext>
            </a:extLst>
          </p:cNvPr>
          <p:cNvSpPr txBox="1"/>
          <p:nvPr/>
        </p:nvSpPr>
        <p:spPr>
          <a:xfrm>
            <a:off x="3657600" y="612844"/>
            <a:ext cx="8001000" cy="5632311"/>
          </a:xfrm>
          <a:prstGeom prst="rect">
            <a:avLst/>
          </a:prstGeom>
          <a:noFill/>
        </p:spPr>
        <p:txBody>
          <a:bodyPr wrap="square" rtlCol="0">
            <a:spAutoFit/>
          </a:bodyPr>
          <a:lstStyle/>
          <a:p>
            <a:pPr algn="ctr"/>
            <a:r>
              <a:rPr lang="en-US" sz="4000" b="1" dirty="0">
                <a:solidFill>
                  <a:schemeClr val="accent2"/>
                </a:solidFill>
              </a:rPr>
              <a:t>Elkhart County Soil and Water Conservation District</a:t>
            </a:r>
          </a:p>
          <a:p>
            <a:pPr algn="ctr"/>
            <a:endParaRPr lang="en-US" sz="4000" b="1" dirty="0">
              <a:solidFill>
                <a:schemeClr val="accent2"/>
              </a:solidFill>
            </a:endParaRPr>
          </a:p>
          <a:p>
            <a:pPr algn="ctr"/>
            <a:r>
              <a:rPr lang="en-US" sz="4000" b="1" dirty="0">
                <a:solidFill>
                  <a:schemeClr val="accent2"/>
                </a:solidFill>
              </a:rPr>
              <a:t>17746-B County Road 34</a:t>
            </a:r>
          </a:p>
          <a:p>
            <a:pPr algn="ctr"/>
            <a:r>
              <a:rPr lang="en-US" sz="4000" b="1" dirty="0">
                <a:solidFill>
                  <a:schemeClr val="accent2"/>
                </a:solidFill>
              </a:rPr>
              <a:t>Goshen, IN 46528</a:t>
            </a:r>
          </a:p>
          <a:p>
            <a:pPr algn="ctr"/>
            <a:endParaRPr lang="en-US" sz="4000" b="1" dirty="0">
              <a:solidFill>
                <a:schemeClr val="accent2"/>
              </a:solidFill>
            </a:endParaRPr>
          </a:p>
          <a:p>
            <a:pPr algn="ctr"/>
            <a:r>
              <a:rPr lang="en-US" sz="4000" b="1" dirty="0">
                <a:solidFill>
                  <a:schemeClr val="accent2"/>
                </a:solidFill>
              </a:rPr>
              <a:t>574-533-4383 </a:t>
            </a:r>
            <a:r>
              <a:rPr lang="en-US" sz="4000" b="1" dirty="0" err="1">
                <a:solidFill>
                  <a:schemeClr val="accent2"/>
                </a:solidFill>
              </a:rPr>
              <a:t>ext</a:t>
            </a:r>
            <a:r>
              <a:rPr lang="en-US" sz="4000" b="1" dirty="0">
                <a:solidFill>
                  <a:schemeClr val="accent2"/>
                </a:solidFill>
              </a:rPr>
              <a:t> 3</a:t>
            </a:r>
          </a:p>
          <a:p>
            <a:pPr algn="ctr"/>
            <a:endParaRPr lang="en-US" sz="4000" b="1" dirty="0">
              <a:solidFill>
                <a:schemeClr val="accent2"/>
              </a:solidFill>
            </a:endParaRPr>
          </a:p>
          <a:p>
            <a:pPr algn="ctr"/>
            <a:r>
              <a:rPr lang="en-US" sz="4000" b="1" dirty="0">
                <a:solidFill>
                  <a:schemeClr val="accent2"/>
                </a:solidFill>
              </a:rPr>
              <a:t>www.elkcoswcd.org</a:t>
            </a:r>
          </a:p>
        </p:txBody>
      </p:sp>
      <p:pic>
        <p:nvPicPr>
          <p:cNvPr id="4" name="Content Placeholder 4">
            <a:extLst>
              <a:ext uri="{FF2B5EF4-FFF2-40B4-BE49-F238E27FC236}">
                <a16:creationId xmlns:a16="http://schemas.microsoft.com/office/drawing/2014/main" id="{FDF230CA-12A1-4A9F-84DC-87CB256E6371}"/>
              </a:ext>
            </a:extLst>
          </p:cNvPr>
          <p:cNvPicPr>
            <a:picLocks noChangeAspect="1"/>
          </p:cNvPicPr>
          <p:nvPr/>
        </p:nvPicPr>
        <p:blipFill>
          <a:blip r:embed="rId3"/>
          <a:stretch>
            <a:fillRect/>
          </a:stretch>
        </p:blipFill>
        <p:spPr>
          <a:xfrm>
            <a:off x="391146" y="6139171"/>
            <a:ext cx="2671028" cy="675284"/>
          </a:xfrm>
          <a:prstGeom prst="rect">
            <a:avLst/>
          </a:prstGeom>
        </p:spPr>
      </p:pic>
    </p:spTree>
    <p:extLst>
      <p:ext uri="{BB962C8B-B14F-4D97-AF65-F5344CB8AC3E}">
        <p14:creationId xmlns:p14="http://schemas.microsoft.com/office/powerpoint/2010/main" val="314876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r>
              <a:rPr lang="en-US" dirty="0"/>
              <a:t>What is Hoosier </a:t>
            </a:r>
            <a:r>
              <a:rPr lang="en-US" dirty="0" err="1"/>
              <a:t>Riverwatch</a:t>
            </a:r>
            <a:r>
              <a:rPr lang="en-US" dirty="0"/>
              <a:t>?</a:t>
            </a: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3" name="TextBox 2">
            <a:extLst>
              <a:ext uri="{FF2B5EF4-FFF2-40B4-BE49-F238E27FC236}">
                <a16:creationId xmlns:a16="http://schemas.microsoft.com/office/drawing/2014/main" id="{0265EADC-19D6-409A-AE67-E5C80FFE01BC}"/>
              </a:ext>
            </a:extLst>
          </p:cNvPr>
          <p:cNvSpPr txBox="1"/>
          <p:nvPr/>
        </p:nvSpPr>
        <p:spPr>
          <a:xfrm>
            <a:off x="3619501" y="2011225"/>
            <a:ext cx="7990972" cy="2677656"/>
          </a:xfrm>
          <a:prstGeom prst="rect">
            <a:avLst/>
          </a:prstGeom>
          <a:noFill/>
        </p:spPr>
        <p:txBody>
          <a:bodyPr wrap="square" rtlCol="0">
            <a:spAutoFit/>
          </a:bodyPr>
          <a:lstStyle/>
          <a:p>
            <a:pPr algn="ctr"/>
            <a:r>
              <a:rPr lang="en-US" sz="2800" dirty="0"/>
              <a:t>Mission: </a:t>
            </a:r>
          </a:p>
          <a:p>
            <a:pPr algn="ctr"/>
            <a:endParaRPr lang="en-US" sz="2800" dirty="0"/>
          </a:p>
          <a:p>
            <a:pPr algn="ctr"/>
            <a:r>
              <a:rPr lang="en-US" sz="2800" dirty="0"/>
              <a:t>To involve citizens of Indiana in becoming active stewards of Indiana’s water resources through watershed education, water monitoring, and clean-up activities.</a:t>
            </a:r>
          </a:p>
        </p:txBody>
      </p:sp>
    </p:spTree>
    <p:extLst>
      <p:ext uri="{BB962C8B-B14F-4D97-AF65-F5344CB8AC3E}">
        <p14:creationId xmlns:p14="http://schemas.microsoft.com/office/powerpoint/2010/main" val="178575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C56-F7F6-43CA-AE83-74A146D78C59}"/>
              </a:ext>
            </a:extLst>
          </p:cNvPr>
          <p:cNvSpPr>
            <a:spLocks noGrp="1"/>
          </p:cNvSpPr>
          <p:nvPr>
            <p:ph type="title"/>
          </p:nvPr>
        </p:nvSpPr>
        <p:spPr/>
        <p:txBody>
          <a:bodyPr/>
          <a:lstStyle/>
          <a:p>
            <a:r>
              <a:rPr lang="en-US" dirty="0"/>
              <a:t>What is Hoosier </a:t>
            </a:r>
            <a:r>
              <a:rPr lang="en-US" dirty="0" err="1"/>
              <a:t>Riverwatch</a:t>
            </a:r>
            <a:r>
              <a:rPr lang="en-US" dirty="0"/>
              <a:t>?</a:t>
            </a:r>
          </a:p>
        </p:txBody>
      </p:sp>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3" name="TextBox 2">
            <a:extLst>
              <a:ext uri="{FF2B5EF4-FFF2-40B4-BE49-F238E27FC236}">
                <a16:creationId xmlns:a16="http://schemas.microsoft.com/office/drawing/2014/main" id="{0265EADC-19D6-409A-AE67-E5C80FFE01BC}"/>
              </a:ext>
            </a:extLst>
          </p:cNvPr>
          <p:cNvSpPr txBox="1"/>
          <p:nvPr/>
        </p:nvSpPr>
        <p:spPr>
          <a:xfrm>
            <a:off x="3555332" y="1468544"/>
            <a:ext cx="3862137" cy="3970318"/>
          </a:xfrm>
          <a:prstGeom prst="rect">
            <a:avLst/>
          </a:prstGeom>
          <a:noFill/>
        </p:spPr>
        <p:txBody>
          <a:bodyPr wrap="square" rtlCol="0">
            <a:spAutoFit/>
          </a:bodyPr>
          <a:lstStyle/>
          <a:p>
            <a:pPr algn="ctr"/>
            <a:r>
              <a:rPr lang="en-US" sz="2800" dirty="0"/>
              <a:t>Volunteer Water Monitoring</a:t>
            </a:r>
          </a:p>
          <a:p>
            <a:pPr algn="ctr"/>
            <a:endParaRPr lang="en-US" sz="2800" dirty="0"/>
          </a:p>
          <a:p>
            <a:pPr algn="ctr"/>
            <a:r>
              <a:rPr lang="en-US" sz="2800" dirty="0"/>
              <a:t>Citizen Science Project</a:t>
            </a:r>
          </a:p>
          <a:p>
            <a:pPr algn="ctr"/>
            <a:endParaRPr lang="en-US" sz="2800" dirty="0"/>
          </a:p>
          <a:p>
            <a:pPr algn="ctr"/>
            <a:r>
              <a:rPr lang="en-US" sz="2800" dirty="0"/>
              <a:t>Education and Outreach</a:t>
            </a:r>
          </a:p>
          <a:p>
            <a:pPr algn="ctr"/>
            <a:endParaRPr lang="en-US" sz="2800" dirty="0"/>
          </a:p>
          <a:p>
            <a:pPr algn="ctr"/>
            <a:r>
              <a:rPr lang="en-US" sz="2800" dirty="0"/>
              <a:t>Involvement and Awareness</a:t>
            </a:r>
          </a:p>
        </p:txBody>
      </p:sp>
      <p:pic>
        <p:nvPicPr>
          <p:cNvPr id="8" name="Picture 7">
            <a:extLst>
              <a:ext uri="{FF2B5EF4-FFF2-40B4-BE49-F238E27FC236}">
                <a16:creationId xmlns:a16="http://schemas.microsoft.com/office/drawing/2014/main" id="{451B606C-E11F-41D3-AF8F-7D1AE005434F}"/>
              </a:ext>
            </a:extLst>
          </p:cNvPr>
          <p:cNvPicPr>
            <a:picLocks noChangeAspect="1"/>
          </p:cNvPicPr>
          <p:nvPr/>
        </p:nvPicPr>
        <p:blipFill>
          <a:blip r:embed="rId4"/>
          <a:stretch>
            <a:fillRect/>
          </a:stretch>
        </p:blipFill>
        <p:spPr>
          <a:xfrm>
            <a:off x="7772400" y="768236"/>
            <a:ext cx="3862136" cy="5370935"/>
          </a:xfrm>
          <a:prstGeom prst="rect">
            <a:avLst/>
          </a:prstGeom>
        </p:spPr>
      </p:pic>
    </p:spTree>
    <p:extLst>
      <p:ext uri="{BB962C8B-B14F-4D97-AF65-F5344CB8AC3E}">
        <p14:creationId xmlns:p14="http://schemas.microsoft.com/office/powerpoint/2010/main" val="75278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3" name="TextBox 2">
            <a:extLst>
              <a:ext uri="{FF2B5EF4-FFF2-40B4-BE49-F238E27FC236}">
                <a16:creationId xmlns:a16="http://schemas.microsoft.com/office/drawing/2014/main" id="{F6937880-7C15-441C-9AC0-B79CA54E7BC6}"/>
              </a:ext>
            </a:extLst>
          </p:cNvPr>
          <p:cNvSpPr txBox="1"/>
          <p:nvPr/>
        </p:nvSpPr>
        <p:spPr>
          <a:xfrm>
            <a:off x="4470400" y="1151719"/>
            <a:ext cx="6972300" cy="4549835"/>
          </a:xfrm>
          <a:prstGeom prst="rect">
            <a:avLst/>
          </a:prstGeom>
          <a:noFill/>
        </p:spPr>
        <p:txBody>
          <a:bodyPr wrap="square" rtlCol="0">
            <a:spAutoFit/>
          </a:bodyPr>
          <a:lstStyle/>
          <a:p>
            <a:pPr>
              <a:lnSpc>
                <a:spcPct val="150000"/>
              </a:lnSpc>
            </a:pPr>
            <a:r>
              <a:rPr lang="en-US" sz="2800" dirty="0"/>
              <a:t>Observe and Record:</a:t>
            </a:r>
          </a:p>
          <a:p>
            <a:pPr>
              <a:lnSpc>
                <a:spcPct val="150000"/>
              </a:lnSpc>
            </a:pPr>
            <a:r>
              <a:rPr lang="en-US" sz="2800" dirty="0"/>
              <a:t>	Substrate (bottom of water body)</a:t>
            </a:r>
          </a:p>
          <a:p>
            <a:pPr>
              <a:lnSpc>
                <a:spcPct val="150000"/>
              </a:lnSpc>
            </a:pPr>
            <a:r>
              <a:rPr lang="en-US" sz="2800" dirty="0"/>
              <a:t>	Fish Cover (hiding places)</a:t>
            </a:r>
          </a:p>
          <a:p>
            <a:pPr>
              <a:lnSpc>
                <a:spcPct val="150000"/>
              </a:lnSpc>
            </a:pPr>
            <a:r>
              <a:rPr lang="en-US" sz="2800" dirty="0"/>
              <a:t>	Stream Shape/Human Alterations</a:t>
            </a:r>
          </a:p>
          <a:p>
            <a:pPr>
              <a:lnSpc>
                <a:spcPct val="150000"/>
              </a:lnSpc>
            </a:pPr>
            <a:r>
              <a:rPr lang="en-US" sz="2800" dirty="0"/>
              <a:t>	Stream Forests, Wetlands, and Erosion</a:t>
            </a:r>
          </a:p>
          <a:p>
            <a:pPr>
              <a:lnSpc>
                <a:spcPct val="150000"/>
              </a:lnSpc>
            </a:pPr>
            <a:r>
              <a:rPr lang="en-US" sz="2800" dirty="0"/>
              <a:t>	Depth and Velocity</a:t>
            </a:r>
          </a:p>
          <a:p>
            <a:pPr>
              <a:lnSpc>
                <a:spcPct val="150000"/>
              </a:lnSpc>
            </a:pPr>
            <a:r>
              <a:rPr lang="en-US" sz="2800" dirty="0"/>
              <a:t>	Riffles/Runs</a:t>
            </a:r>
          </a:p>
        </p:txBody>
      </p:sp>
      <p:sp>
        <p:nvSpPr>
          <p:cNvPr id="7" name="Text Placeholder 3">
            <a:extLst>
              <a:ext uri="{FF2B5EF4-FFF2-40B4-BE49-F238E27FC236}">
                <a16:creationId xmlns:a16="http://schemas.microsoft.com/office/drawing/2014/main" id="{9D3AE44C-897A-4AF1-8228-FFBD26C5FD55}"/>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Citizens Qualitative Habitat Evaluation </a:t>
            </a:r>
          </a:p>
          <a:p>
            <a:pPr marL="0" indent="0" algn="ctr">
              <a:buNone/>
            </a:pPr>
            <a:r>
              <a:rPr lang="en-US" dirty="0">
                <a:ln w="0"/>
                <a:solidFill>
                  <a:schemeClr val="accent5"/>
                </a:solidFill>
                <a:effectLst>
                  <a:outerShdw blurRad="38100" dist="19050" dir="2700000" algn="tl" rotWithShape="0">
                    <a:schemeClr val="dk1">
                      <a:alpha val="40000"/>
                    </a:schemeClr>
                  </a:outerShdw>
                </a:effectLst>
              </a:rPr>
              <a:t>(CQHEI)</a:t>
            </a:r>
          </a:p>
          <a:p>
            <a:endParaRPr lang="en-US" dirty="0"/>
          </a:p>
        </p:txBody>
      </p:sp>
      <p:sp>
        <p:nvSpPr>
          <p:cNvPr id="8" name="Title 1">
            <a:extLst>
              <a:ext uri="{FF2B5EF4-FFF2-40B4-BE49-F238E27FC236}">
                <a16:creationId xmlns:a16="http://schemas.microsoft.com/office/drawing/2014/main" id="{E8F9AA63-2DAB-4E38-BF7D-2EEF5F40540F}"/>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800" b="1" dirty="0"/>
              <a:t>Physical Data</a:t>
            </a:r>
          </a:p>
        </p:txBody>
      </p:sp>
    </p:spTree>
    <p:extLst>
      <p:ext uri="{BB962C8B-B14F-4D97-AF65-F5344CB8AC3E}">
        <p14:creationId xmlns:p14="http://schemas.microsoft.com/office/powerpoint/2010/main" val="1109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7" name="Text Placeholder 3">
            <a:extLst>
              <a:ext uri="{FF2B5EF4-FFF2-40B4-BE49-F238E27FC236}">
                <a16:creationId xmlns:a16="http://schemas.microsoft.com/office/drawing/2014/main" id="{9D3AE44C-897A-4AF1-8228-FFBD26C5FD55}"/>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Citizens Qualitative Habitat Evaluation </a:t>
            </a:r>
          </a:p>
          <a:p>
            <a:pPr marL="0" indent="0" algn="ctr">
              <a:buNone/>
            </a:pPr>
            <a:r>
              <a:rPr lang="en-US" dirty="0">
                <a:ln w="0"/>
                <a:solidFill>
                  <a:schemeClr val="accent5"/>
                </a:solidFill>
                <a:effectLst>
                  <a:outerShdw blurRad="38100" dist="19050" dir="2700000" algn="tl" rotWithShape="0">
                    <a:schemeClr val="dk1">
                      <a:alpha val="40000"/>
                    </a:schemeClr>
                  </a:outerShdw>
                </a:effectLst>
              </a:rPr>
              <a:t>(CQHEI)</a:t>
            </a:r>
          </a:p>
          <a:p>
            <a:endParaRPr lang="en-US" dirty="0"/>
          </a:p>
        </p:txBody>
      </p:sp>
      <p:sp>
        <p:nvSpPr>
          <p:cNvPr id="8" name="Title 1">
            <a:extLst>
              <a:ext uri="{FF2B5EF4-FFF2-40B4-BE49-F238E27FC236}">
                <a16:creationId xmlns:a16="http://schemas.microsoft.com/office/drawing/2014/main" id="{E8F9AA63-2DAB-4E38-BF7D-2EEF5F40540F}"/>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800" b="1" dirty="0"/>
              <a:t>Physical Data</a:t>
            </a:r>
          </a:p>
        </p:txBody>
      </p:sp>
      <p:pic>
        <p:nvPicPr>
          <p:cNvPr id="3" name="Picture 2">
            <a:extLst>
              <a:ext uri="{FF2B5EF4-FFF2-40B4-BE49-F238E27FC236}">
                <a16:creationId xmlns:a16="http://schemas.microsoft.com/office/drawing/2014/main" id="{2598747B-BCC6-4FE0-8095-616C8E115C93}"/>
              </a:ext>
            </a:extLst>
          </p:cNvPr>
          <p:cNvPicPr>
            <a:picLocks noChangeAspect="1"/>
          </p:cNvPicPr>
          <p:nvPr/>
        </p:nvPicPr>
        <p:blipFill>
          <a:blip r:embed="rId4"/>
          <a:stretch>
            <a:fillRect/>
          </a:stretch>
        </p:blipFill>
        <p:spPr>
          <a:xfrm>
            <a:off x="3296715" y="536575"/>
            <a:ext cx="8655307" cy="5784850"/>
          </a:xfrm>
          <a:prstGeom prst="rect">
            <a:avLst/>
          </a:prstGeom>
        </p:spPr>
      </p:pic>
    </p:spTree>
    <p:extLst>
      <p:ext uri="{BB962C8B-B14F-4D97-AF65-F5344CB8AC3E}">
        <p14:creationId xmlns:p14="http://schemas.microsoft.com/office/powerpoint/2010/main" val="407816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3" name="TextBox 2">
            <a:extLst>
              <a:ext uri="{FF2B5EF4-FFF2-40B4-BE49-F238E27FC236}">
                <a16:creationId xmlns:a16="http://schemas.microsoft.com/office/drawing/2014/main" id="{F6937880-7C15-441C-9AC0-B79CA54E7BC6}"/>
              </a:ext>
            </a:extLst>
          </p:cNvPr>
          <p:cNvSpPr txBox="1"/>
          <p:nvPr/>
        </p:nvSpPr>
        <p:spPr>
          <a:xfrm>
            <a:off x="4686300" y="830917"/>
            <a:ext cx="6972300" cy="5196166"/>
          </a:xfrm>
          <a:prstGeom prst="rect">
            <a:avLst/>
          </a:prstGeom>
          <a:noFill/>
        </p:spPr>
        <p:txBody>
          <a:bodyPr wrap="square" rtlCol="0">
            <a:spAutoFit/>
          </a:bodyPr>
          <a:lstStyle/>
          <a:p>
            <a:pPr>
              <a:lnSpc>
                <a:spcPct val="150000"/>
              </a:lnSpc>
            </a:pPr>
            <a:r>
              <a:rPr lang="en-US" sz="2800" dirty="0"/>
              <a:t>Dissolved Oxygen</a:t>
            </a:r>
          </a:p>
          <a:p>
            <a:pPr>
              <a:lnSpc>
                <a:spcPct val="150000"/>
              </a:lnSpc>
            </a:pPr>
            <a:r>
              <a:rPr lang="en-US" sz="2800" dirty="0"/>
              <a:t>pH</a:t>
            </a:r>
          </a:p>
          <a:p>
            <a:pPr>
              <a:lnSpc>
                <a:spcPct val="150000"/>
              </a:lnSpc>
            </a:pPr>
            <a:r>
              <a:rPr lang="en-US" sz="2800" dirty="0"/>
              <a:t>Biochemical Oxygen Demand</a:t>
            </a:r>
          </a:p>
          <a:p>
            <a:pPr>
              <a:lnSpc>
                <a:spcPct val="150000"/>
              </a:lnSpc>
            </a:pPr>
            <a:r>
              <a:rPr lang="en-US" sz="2800" dirty="0"/>
              <a:t>Orthophosphate</a:t>
            </a:r>
          </a:p>
          <a:p>
            <a:pPr>
              <a:lnSpc>
                <a:spcPct val="150000"/>
              </a:lnSpc>
            </a:pPr>
            <a:r>
              <a:rPr lang="en-US" sz="2800" dirty="0"/>
              <a:t>E. Coli and coliform bacteria</a:t>
            </a:r>
          </a:p>
          <a:p>
            <a:pPr>
              <a:lnSpc>
                <a:spcPct val="150000"/>
              </a:lnSpc>
            </a:pPr>
            <a:r>
              <a:rPr lang="en-US" sz="2800" dirty="0"/>
              <a:t>Water Temperature Change</a:t>
            </a:r>
          </a:p>
          <a:p>
            <a:pPr>
              <a:lnSpc>
                <a:spcPct val="150000"/>
              </a:lnSpc>
            </a:pPr>
            <a:r>
              <a:rPr lang="en-US" sz="2800" dirty="0"/>
              <a:t>Nitrate and Nitrite</a:t>
            </a:r>
          </a:p>
          <a:p>
            <a:pPr>
              <a:lnSpc>
                <a:spcPct val="150000"/>
              </a:lnSpc>
            </a:pPr>
            <a:r>
              <a:rPr lang="en-US" sz="2800" dirty="0"/>
              <a:t>Turbidity</a:t>
            </a:r>
          </a:p>
        </p:txBody>
      </p:sp>
      <p:sp>
        <p:nvSpPr>
          <p:cNvPr id="7" name="Text Placeholder 3">
            <a:extLst>
              <a:ext uri="{FF2B5EF4-FFF2-40B4-BE49-F238E27FC236}">
                <a16:creationId xmlns:a16="http://schemas.microsoft.com/office/drawing/2014/main" id="{9D3AE44C-897A-4AF1-8228-FFBD26C5FD55}"/>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Caution: The HRW protocol for chemical testing is not standardized.</a:t>
            </a:r>
          </a:p>
          <a:p>
            <a:pPr marL="0" indent="0" algn="ctr">
              <a:buNone/>
            </a:pPr>
            <a:endParaRPr lang="en-US" dirty="0">
              <a:ln w="0"/>
              <a:solidFill>
                <a:schemeClr val="accent5"/>
              </a:solidFill>
              <a:effectLst>
                <a:outerShdw blurRad="38100" dist="19050" dir="2700000" algn="tl" rotWithShape="0">
                  <a:schemeClr val="dk1">
                    <a:alpha val="40000"/>
                  </a:schemeClr>
                </a:outerShdw>
              </a:effectLst>
            </a:endParaRPr>
          </a:p>
          <a:p>
            <a:pPr marL="0" indent="0" algn="ctr">
              <a:buNone/>
            </a:pPr>
            <a:r>
              <a:rPr lang="en-US" dirty="0">
                <a:ln w="0"/>
                <a:solidFill>
                  <a:schemeClr val="accent5"/>
                </a:solidFill>
                <a:effectLst>
                  <a:outerShdw blurRad="38100" dist="19050" dir="2700000" algn="tl" rotWithShape="0">
                    <a:schemeClr val="dk1">
                      <a:alpha val="40000"/>
                    </a:schemeClr>
                  </a:outerShdw>
                </a:effectLst>
              </a:rPr>
              <a:t>It’s still useful!</a:t>
            </a:r>
          </a:p>
          <a:p>
            <a:endParaRPr lang="en-US" dirty="0"/>
          </a:p>
        </p:txBody>
      </p:sp>
      <p:sp>
        <p:nvSpPr>
          <p:cNvPr id="8" name="Title 1">
            <a:extLst>
              <a:ext uri="{FF2B5EF4-FFF2-40B4-BE49-F238E27FC236}">
                <a16:creationId xmlns:a16="http://schemas.microsoft.com/office/drawing/2014/main" id="{E8F9AA63-2DAB-4E38-BF7D-2EEF5F40540F}"/>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800" b="1" dirty="0"/>
              <a:t>Chemical Data</a:t>
            </a:r>
          </a:p>
        </p:txBody>
      </p:sp>
    </p:spTree>
    <p:extLst>
      <p:ext uri="{BB962C8B-B14F-4D97-AF65-F5344CB8AC3E}">
        <p14:creationId xmlns:p14="http://schemas.microsoft.com/office/powerpoint/2010/main" val="31934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E6B3F4C0-BAAD-4FBC-8F85-C554A5DD458A}"/>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Macroinvertebrates!</a:t>
            </a:r>
          </a:p>
          <a:p>
            <a:pPr marL="0" indent="0" algn="ctr">
              <a:buNone/>
            </a:pPr>
            <a:endParaRPr lang="en-US" dirty="0">
              <a:ln w="0"/>
              <a:solidFill>
                <a:schemeClr val="accent5"/>
              </a:solidFill>
              <a:effectLst>
                <a:outerShdw blurRad="38100" dist="19050" dir="2700000" algn="tl" rotWithShape="0">
                  <a:schemeClr val="dk1">
                    <a:alpha val="40000"/>
                  </a:schemeClr>
                </a:outerShdw>
              </a:effectLst>
            </a:endParaRPr>
          </a:p>
          <a:p>
            <a:pPr marL="0" indent="0" algn="ctr">
              <a:buNone/>
            </a:pPr>
            <a:r>
              <a:rPr lang="en-US" dirty="0">
                <a:ln w="0"/>
                <a:solidFill>
                  <a:schemeClr val="accent5"/>
                </a:solidFill>
                <a:effectLst>
                  <a:outerShdw blurRad="38100" dist="19050" dir="2700000" algn="tl" rotWithShape="0">
                    <a:schemeClr val="dk1">
                      <a:alpha val="40000"/>
                    </a:schemeClr>
                  </a:outerShdw>
                </a:effectLst>
              </a:rPr>
              <a:t>Most fun part!</a:t>
            </a:r>
          </a:p>
          <a:p>
            <a:endParaRPr lang="en-US" dirty="0"/>
          </a:p>
        </p:txBody>
      </p:sp>
      <p:sp>
        <p:nvSpPr>
          <p:cNvPr id="7" name="Title 1">
            <a:extLst>
              <a:ext uri="{FF2B5EF4-FFF2-40B4-BE49-F238E27FC236}">
                <a16:creationId xmlns:a16="http://schemas.microsoft.com/office/drawing/2014/main" id="{5B341D5A-6887-4721-953E-1841614C7E76}"/>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800" b="1" dirty="0"/>
              <a:t>Biological Data</a:t>
            </a:r>
          </a:p>
        </p:txBody>
      </p:sp>
      <p:sp>
        <p:nvSpPr>
          <p:cNvPr id="8" name="Title 1">
            <a:extLst>
              <a:ext uri="{FF2B5EF4-FFF2-40B4-BE49-F238E27FC236}">
                <a16:creationId xmlns:a16="http://schemas.microsoft.com/office/drawing/2014/main" id="{F8F2A15A-1A57-4C77-8586-1EB68B7A32B1}"/>
              </a:ext>
            </a:extLst>
          </p:cNvPr>
          <p:cNvSpPr txBox="1">
            <a:spLocks/>
          </p:cNvSpPr>
          <p:nvPr/>
        </p:nvSpPr>
        <p:spPr>
          <a:xfrm>
            <a:off x="3606800" y="-12700"/>
            <a:ext cx="8013700" cy="901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b="1" dirty="0"/>
              <a:t>Benthic Macroinvertebrate Collection</a:t>
            </a:r>
          </a:p>
        </p:txBody>
      </p:sp>
      <p:pic>
        <p:nvPicPr>
          <p:cNvPr id="4" name="Picture 3">
            <a:extLst>
              <a:ext uri="{FF2B5EF4-FFF2-40B4-BE49-F238E27FC236}">
                <a16:creationId xmlns:a16="http://schemas.microsoft.com/office/drawing/2014/main" id="{B28F8BB0-5FBB-4C0A-9EEA-6B778AB0B4DC}"/>
              </a:ext>
            </a:extLst>
          </p:cNvPr>
          <p:cNvPicPr>
            <a:picLocks noChangeAspect="1"/>
          </p:cNvPicPr>
          <p:nvPr/>
        </p:nvPicPr>
        <p:blipFill>
          <a:blip r:embed="rId4"/>
          <a:stretch>
            <a:fillRect/>
          </a:stretch>
        </p:blipFill>
        <p:spPr>
          <a:xfrm>
            <a:off x="3426460" y="698033"/>
            <a:ext cx="4526280" cy="3550920"/>
          </a:xfrm>
          <a:prstGeom prst="rect">
            <a:avLst/>
          </a:prstGeom>
        </p:spPr>
      </p:pic>
      <p:pic>
        <p:nvPicPr>
          <p:cNvPr id="12" name="Picture 11">
            <a:extLst>
              <a:ext uri="{FF2B5EF4-FFF2-40B4-BE49-F238E27FC236}">
                <a16:creationId xmlns:a16="http://schemas.microsoft.com/office/drawing/2014/main" id="{A28A1573-AA35-4F43-A48B-A024F32DD9B4}"/>
              </a:ext>
            </a:extLst>
          </p:cNvPr>
          <p:cNvPicPr>
            <a:picLocks noChangeAspect="1"/>
          </p:cNvPicPr>
          <p:nvPr/>
        </p:nvPicPr>
        <p:blipFill>
          <a:blip r:embed="rId5"/>
          <a:stretch>
            <a:fillRect/>
          </a:stretch>
        </p:blipFill>
        <p:spPr>
          <a:xfrm>
            <a:off x="3590528" y="3408855"/>
            <a:ext cx="3347700" cy="3405600"/>
          </a:xfrm>
          <a:prstGeom prst="rect">
            <a:avLst/>
          </a:prstGeom>
        </p:spPr>
      </p:pic>
      <p:pic>
        <p:nvPicPr>
          <p:cNvPr id="14" name="Picture 13">
            <a:extLst>
              <a:ext uri="{FF2B5EF4-FFF2-40B4-BE49-F238E27FC236}">
                <a16:creationId xmlns:a16="http://schemas.microsoft.com/office/drawing/2014/main" id="{804CFD6C-2FE7-43DC-9D44-74A2A8734F43}"/>
              </a:ext>
            </a:extLst>
          </p:cNvPr>
          <p:cNvPicPr>
            <a:picLocks noChangeAspect="1"/>
          </p:cNvPicPr>
          <p:nvPr/>
        </p:nvPicPr>
        <p:blipFill>
          <a:blip r:embed="rId6"/>
          <a:stretch>
            <a:fillRect/>
          </a:stretch>
        </p:blipFill>
        <p:spPr>
          <a:xfrm>
            <a:off x="9043309" y="714729"/>
            <a:ext cx="3127101" cy="2765071"/>
          </a:xfrm>
          <a:prstGeom prst="rect">
            <a:avLst/>
          </a:prstGeom>
        </p:spPr>
      </p:pic>
      <p:pic>
        <p:nvPicPr>
          <p:cNvPr id="16" name="Picture 15">
            <a:extLst>
              <a:ext uri="{FF2B5EF4-FFF2-40B4-BE49-F238E27FC236}">
                <a16:creationId xmlns:a16="http://schemas.microsoft.com/office/drawing/2014/main" id="{13623348-E32B-4469-BAC5-C23671813152}"/>
              </a:ext>
            </a:extLst>
          </p:cNvPr>
          <p:cNvPicPr>
            <a:picLocks noChangeAspect="1"/>
          </p:cNvPicPr>
          <p:nvPr/>
        </p:nvPicPr>
        <p:blipFill>
          <a:blip r:embed="rId7"/>
          <a:stretch>
            <a:fillRect/>
          </a:stretch>
        </p:blipFill>
        <p:spPr>
          <a:xfrm>
            <a:off x="7635240" y="3124722"/>
            <a:ext cx="4556760" cy="3703320"/>
          </a:xfrm>
          <a:prstGeom prst="rect">
            <a:avLst/>
          </a:prstGeom>
        </p:spPr>
      </p:pic>
      <p:pic>
        <p:nvPicPr>
          <p:cNvPr id="18" name="Picture 17">
            <a:extLst>
              <a:ext uri="{FF2B5EF4-FFF2-40B4-BE49-F238E27FC236}">
                <a16:creationId xmlns:a16="http://schemas.microsoft.com/office/drawing/2014/main" id="{1F4A55B0-C196-404E-AA60-DC8F07CCAD7D}"/>
              </a:ext>
            </a:extLst>
          </p:cNvPr>
          <p:cNvPicPr>
            <a:picLocks noChangeAspect="1"/>
          </p:cNvPicPr>
          <p:nvPr/>
        </p:nvPicPr>
        <p:blipFill>
          <a:blip r:embed="rId8"/>
          <a:stretch>
            <a:fillRect/>
          </a:stretch>
        </p:blipFill>
        <p:spPr>
          <a:xfrm>
            <a:off x="7299546" y="824402"/>
            <a:ext cx="2958739" cy="2227860"/>
          </a:xfrm>
          <a:prstGeom prst="rect">
            <a:avLst/>
          </a:prstGeom>
        </p:spPr>
      </p:pic>
    </p:spTree>
    <p:extLst>
      <p:ext uri="{BB962C8B-B14F-4D97-AF65-F5344CB8AC3E}">
        <p14:creationId xmlns:p14="http://schemas.microsoft.com/office/powerpoint/2010/main" val="422169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213F9A-0015-4EAA-8BCE-F7E0275A7068}"/>
              </a:ext>
            </a:extLst>
          </p:cNvPr>
          <p:cNvPicPr>
            <a:picLocks noGrp="1" noChangeAspect="1"/>
          </p:cNvPicPr>
          <p:nvPr>
            <p:ph idx="1"/>
          </p:nvPr>
        </p:nvPicPr>
        <p:blipFill>
          <a:blip r:embed="rId3"/>
          <a:stretch>
            <a:fillRect/>
          </a:stretch>
        </p:blipFill>
        <p:spPr>
          <a:xfrm>
            <a:off x="391146" y="6139171"/>
            <a:ext cx="2671028" cy="675284"/>
          </a:xfrm>
        </p:spPr>
      </p:pic>
      <p:sp>
        <p:nvSpPr>
          <p:cNvPr id="6" name="Text Placeholder 3">
            <a:extLst>
              <a:ext uri="{FF2B5EF4-FFF2-40B4-BE49-F238E27FC236}">
                <a16:creationId xmlns:a16="http://schemas.microsoft.com/office/drawing/2014/main" id="{E6B3F4C0-BAAD-4FBC-8F85-C554A5DD458A}"/>
              </a:ext>
            </a:extLst>
          </p:cNvPr>
          <p:cNvSpPr txBox="1">
            <a:spLocks/>
          </p:cNvSpPr>
          <p:nvPr/>
        </p:nvSpPr>
        <p:spPr>
          <a:xfrm>
            <a:off x="256032" y="3810000"/>
            <a:ext cx="2834640" cy="189155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lgn="ctr">
              <a:buNone/>
            </a:pPr>
            <a:r>
              <a:rPr lang="en-US" dirty="0">
                <a:ln w="0"/>
                <a:solidFill>
                  <a:schemeClr val="accent5"/>
                </a:solidFill>
                <a:effectLst>
                  <a:outerShdw blurRad="38100" dist="19050" dir="2700000" algn="tl" rotWithShape="0">
                    <a:schemeClr val="dk1">
                      <a:alpha val="40000"/>
                    </a:schemeClr>
                  </a:outerShdw>
                </a:effectLst>
              </a:rPr>
              <a:t>Macroinvertebrates!</a:t>
            </a:r>
          </a:p>
          <a:p>
            <a:pPr marL="0" indent="0" algn="ctr">
              <a:buNone/>
            </a:pPr>
            <a:endParaRPr lang="en-US" dirty="0">
              <a:ln w="0"/>
              <a:solidFill>
                <a:schemeClr val="accent5"/>
              </a:solidFill>
              <a:effectLst>
                <a:outerShdw blurRad="38100" dist="19050" dir="2700000" algn="tl" rotWithShape="0">
                  <a:schemeClr val="dk1">
                    <a:alpha val="40000"/>
                  </a:schemeClr>
                </a:outerShdw>
              </a:effectLst>
            </a:endParaRPr>
          </a:p>
          <a:p>
            <a:pPr marL="0" indent="0" algn="ctr">
              <a:buNone/>
            </a:pPr>
            <a:r>
              <a:rPr lang="en-US" dirty="0">
                <a:ln w="0"/>
                <a:solidFill>
                  <a:schemeClr val="accent5"/>
                </a:solidFill>
                <a:effectLst>
                  <a:outerShdw blurRad="38100" dist="19050" dir="2700000" algn="tl" rotWithShape="0">
                    <a:schemeClr val="dk1">
                      <a:alpha val="40000"/>
                    </a:schemeClr>
                  </a:outerShdw>
                </a:effectLst>
              </a:rPr>
              <a:t>Most fun part, hands down.</a:t>
            </a:r>
          </a:p>
          <a:p>
            <a:endParaRPr lang="en-US" dirty="0"/>
          </a:p>
        </p:txBody>
      </p:sp>
      <p:sp>
        <p:nvSpPr>
          <p:cNvPr id="7" name="Title 1">
            <a:extLst>
              <a:ext uri="{FF2B5EF4-FFF2-40B4-BE49-F238E27FC236}">
                <a16:creationId xmlns:a16="http://schemas.microsoft.com/office/drawing/2014/main" id="{5B341D5A-6887-4721-953E-1841614C7E76}"/>
              </a:ext>
            </a:extLst>
          </p:cNvPr>
          <p:cNvSpPr txBox="1">
            <a:spLocks/>
          </p:cNvSpPr>
          <p:nvPr/>
        </p:nvSpPr>
        <p:spPr>
          <a:xfrm>
            <a:off x="227534" y="1600200"/>
            <a:ext cx="2834640" cy="2377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800" b="1" dirty="0"/>
              <a:t>Biological Data</a:t>
            </a:r>
          </a:p>
        </p:txBody>
      </p:sp>
      <p:sp>
        <p:nvSpPr>
          <p:cNvPr id="8" name="Title 1">
            <a:extLst>
              <a:ext uri="{FF2B5EF4-FFF2-40B4-BE49-F238E27FC236}">
                <a16:creationId xmlns:a16="http://schemas.microsoft.com/office/drawing/2014/main" id="{B03A6BAD-35DB-4711-8BA0-01E244047A28}"/>
              </a:ext>
            </a:extLst>
          </p:cNvPr>
          <p:cNvSpPr txBox="1">
            <a:spLocks/>
          </p:cNvSpPr>
          <p:nvPr/>
        </p:nvSpPr>
        <p:spPr>
          <a:xfrm>
            <a:off x="3606800" y="-12700"/>
            <a:ext cx="8013700" cy="901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b="1" dirty="0"/>
              <a:t>Benthic Macroinvertebrate Identification</a:t>
            </a:r>
          </a:p>
        </p:txBody>
      </p:sp>
      <p:pic>
        <p:nvPicPr>
          <p:cNvPr id="3" name="Picture 2">
            <a:extLst>
              <a:ext uri="{FF2B5EF4-FFF2-40B4-BE49-F238E27FC236}">
                <a16:creationId xmlns:a16="http://schemas.microsoft.com/office/drawing/2014/main" id="{BCD813FF-56C1-47B8-997A-A67ADC5B5DC9}"/>
              </a:ext>
            </a:extLst>
          </p:cNvPr>
          <p:cNvPicPr>
            <a:picLocks noChangeAspect="1"/>
          </p:cNvPicPr>
          <p:nvPr/>
        </p:nvPicPr>
        <p:blipFill>
          <a:blip r:embed="rId4"/>
          <a:stretch>
            <a:fillRect/>
          </a:stretch>
        </p:blipFill>
        <p:spPr>
          <a:xfrm>
            <a:off x="6966018" y="4187115"/>
            <a:ext cx="3758107" cy="2509155"/>
          </a:xfrm>
          <a:prstGeom prst="rect">
            <a:avLst/>
          </a:prstGeom>
        </p:spPr>
      </p:pic>
      <p:pic>
        <p:nvPicPr>
          <p:cNvPr id="9" name="Picture 8">
            <a:extLst>
              <a:ext uri="{FF2B5EF4-FFF2-40B4-BE49-F238E27FC236}">
                <a16:creationId xmlns:a16="http://schemas.microsoft.com/office/drawing/2014/main" id="{B7679D90-1C0D-4AAD-B3C2-328FCB4D95EE}"/>
              </a:ext>
            </a:extLst>
          </p:cNvPr>
          <p:cNvPicPr>
            <a:picLocks noChangeAspect="1"/>
          </p:cNvPicPr>
          <p:nvPr/>
        </p:nvPicPr>
        <p:blipFill>
          <a:blip r:embed="rId5"/>
          <a:stretch>
            <a:fillRect/>
          </a:stretch>
        </p:blipFill>
        <p:spPr>
          <a:xfrm>
            <a:off x="8339961" y="723900"/>
            <a:ext cx="3596007" cy="3463215"/>
          </a:xfrm>
          <a:prstGeom prst="rect">
            <a:avLst/>
          </a:prstGeom>
        </p:spPr>
      </p:pic>
      <p:pic>
        <p:nvPicPr>
          <p:cNvPr id="11" name="Picture 10">
            <a:extLst>
              <a:ext uri="{FF2B5EF4-FFF2-40B4-BE49-F238E27FC236}">
                <a16:creationId xmlns:a16="http://schemas.microsoft.com/office/drawing/2014/main" id="{F5085429-9DC5-4F11-B34E-D57701E40A8C}"/>
              </a:ext>
            </a:extLst>
          </p:cNvPr>
          <p:cNvPicPr>
            <a:picLocks noChangeAspect="1"/>
          </p:cNvPicPr>
          <p:nvPr/>
        </p:nvPicPr>
        <p:blipFill>
          <a:blip r:embed="rId6"/>
          <a:stretch>
            <a:fillRect/>
          </a:stretch>
        </p:blipFill>
        <p:spPr>
          <a:xfrm>
            <a:off x="3501712" y="2700282"/>
            <a:ext cx="3053266" cy="4110989"/>
          </a:xfrm>
          <a:prstGeom prst="rect">
            <a:avLst/>
          </a:prstGeom>
        </p:spPr>
      </p:pic>
      <p:pic>
        <p:nvPicPr>
          <p:cNvPr id="13" name="Picture 12">
            <a:extLst>
              <a:ext uri="{FF2B5EF4-FFF2-40B4-BE49-F238E27FC236}">
                <a16:creationId xmlns:a16="http://schemas.microsoft.com/office/drawing/2014/main" id="{1FC8A386-9045-4B04-A8D8-E42657B1C4F3}"/>
              </a:ext>
            </a:extLst>
          </p:cNvPr>
          <p:cNvPicPr>
            <a:picLocks noChangeAspect="1"/>
          </p:cNvPicPr>
          <p:nvPr/>
        </p:nvPicPr>
        <p:blipFill>
          <a:blip r:embed="rId7"/>
          <a:stretch>
            <a:fillRect/>
          </a:stretch>
        </p:blipFill>
        <p:spPr>
          <a:xfrm>
            <a:off x="5028345" y="723900"/>
            <a:ext cx="3053267" cy="2431725"/>
          </a:xfrm>
          <a:prstGeom prst="rect">
            <a:avLst/>
          </a:prstGeom>
        </p:spPr>
      </p:pic>
    </p:spTree>
    <p:extLst>
      <p:ext uri="{BB962C8B-B14F-4D97-AF65-F5344CB8AC3E}">
        <p14:creationId xmlns:p14="http://schemas.microsoft.com/office/powerpoint/2010/main" val="987814568"/>
      </p:ext>
    </p:extLst>
  </p:cSld>
  <p:clrMapOvr>
    <a:masterClrMapping/>
  </p:clrMapOvr>
</p:sld>
</file>

<file path=ppt/theme/theme1.xml><?xml version="1.0" encoding="utf-8"?>
<a:theme xmlns:a="http://schemas.openxmlformats.org/drawingml/2006/main" name="Frame">
  <a:themeElements>
    <a:clrScheme name="Logo">
      <a:dk1>
        <a:sysClr val="windowText" lastClr="000000"/>
      </a:dk1>
      <a:lt1>
        <a:sysClr val="window" lastClr="FFFFFF"/>
      </a:lt1>
      <a:dk2>
        <a:srgbClr val="4A3F38"/>
      </a:dk2>
      <a:lt2>
        <a:srgbClr val="F2F2F2"/>
      </a:lt2>
      <a:accent1>
        <a:srgbClr val="BFBFBF"/>
      </a:accent1>
      <a:accent2>
        <a:srgbClr val="D0ECED"/>
      </a:accent2>
      <a:accent3>
        <a:srgbClr val="8CC540"/>
      </a:accent3>
      <a:accent4>
        <a:srgbClr val="46B3CE"/>
      </a:accent4>
      <a:accent5>
        <a:srgbClr val="138CA4"/>
      </a:accent5>
      <a:accent6>
        <a:srgbClr val="A36026"/>
      </a:accent6>
      <a:hlink>
        <a:srgbClr val="46B3CE"/>
      </a:hlink>
      <a:folHlink>
        <a:srgbClr val="D0ECE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3752</TotalTime>
  <Words>1769</Words>
  <Application>Microsoft Office PowerPoint</Application>
  <PresentationFormat>Widescreen</PresentationFormat>
  <Paragraphs>247</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Corbel</vt:lpstr>
      <vt:lpstr>Wingdings</vt:lpstr>
      <vt:lpstr>Wingdings 2</vt:lpstr>
      <vt:lpstr>Frame</vt:lpstr>
      <vt:lpstr> Citizen Science with Hoosier Riverwatch</vt:lpstr>
      <vt:lpstr>Learning Objectives</vt:lpstr>
      <vt:lpstr>What is Hoosier Riverwatch?</vt:lpstr>
      <vt:lpstr>What is Hoosier Riverwatch?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like data and information! This sounds like a great thing to start on my creek!</vt:lpstr>
      <vt:lpstr>How to Get Trained and Start Monitoring</vt:lpstr>
      <vt:lpstr>PowerPoint Presentation</vt:lpstr>
      <vt:lpstr>Supporting Information, Resources, and Classroom Activities</vt:lpstr>
      <vt:lpstr>Still want to know more?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Beehler, Jordan - NRCS, Goshen, IN</dc:creator>
  <cp:lastModifiedBy>Beehler, Jordan - NRCS, Goshen, IN</cp:lastModifiedBy>
  <cp:revision>41</cp:revision>
  <dcterms:created xsi:type="dcterms:W3CDTF">2018-11-26T14:34:03Z</dcterms:created>
  <dcterms:modified xsi:type="dcterms:W3CDTF">2019-01-03T17:32:33Z</dcterms:modified>
</cp:coreProperties>
</file>