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amp;ehk=0AxBGfVOHoR73kFan5w9zg&amp;r=0&amp;pid=OfficeInsert"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2"/>
  </p:notesMasterIdLst>
  <p:sldIdLst>
    <p:sldId id="256" r:id="rId2"/>
    <p:sldId id="257" r:id="rId3"/>
    <p:sldId id="260" r:id="rId4"/>
    <p:sldId id="258" r:id="rId5"/>
    <p:sldId id="259" r:id="rId6"/>
    <p:sldId id="261" r:id="rId7"/>
    <p:sldId id="262" r:id="rId8"/>
    <p:sldId id="263" r:id="rId9"/>
    <p:sldId id="264" r:id="rId10"/>
    <p:sldId id="267" r:id="rId11"/>
    <p:sldId id="266" r:id="rId12"/>
    <p:sldId id="271" r:id="rId13"/>
    <p:sldId id="273" r:id="rId14"/>
    <p:sldId id="272" r:id="rId15"/>
    <p:sldId id="269" r:id="rId16"/>
    <p:sldId id="265" r:id="rId17"/>
    <p:sldId id="270" r:id="rId18"/>
    <p:sldId id="303" r:id="rId19"/>
    <p:sldId id="276" r:id="rId20"/>
    <p:sldId id="32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C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927" autoAdjust="0"/>
  </p:normalViewPr>
  <p:slideViewPr>
    <p:cSldViewPr snapToGrid="0">
      <p:cViewPr varScale="1">
        <p:scale>
          <a:sx n="77" d="100"/>
          <a:sy n="77" d="100"/>
        </p:scale>
        <p:origin x="19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4C638-6793-4794-9ACE-ABEF856BDF14}" type="datetimeFigureOut">
              <a:rPr lang="en-US" smtClean="0"/>
              <a:t>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603C22-E9F1-4643-AD54-B5DDB5001E37}" type="slidenum">
              <a:rPr lang="en-US" smtClean="0"/>
              <a:t>‹#›</a:t>
            </a:fld>
            <a:endParaRPr lang="en-US"/>
          </a:p>
        </p:txBody>
      </p:sp>
    </p:spTree>
    <p:extLst>
      <p:ext uri="{BB962C8B-B14F-4D97-AF65-F5344CB8AC3E}">
        <p14:creationId xmlns:p14="http://schemas.microsoft.com/office/powerpoint/2010/main" val="115930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Resources in Elkhart County and Beyond</a:t>
            </a:r>
          </a:p>
          <a:p>
            <a:endParaRPr lang="en-US" dirty="0"/>
          </a:p>
          <a:p>
            <a:r>
              <a:rPr lang="en-US" dirty="0"/>
              <a:t>A look at the waters of Elkhart County, how we connect to the bigger world, and what we can do to protect our resources.</a:t>
            </a:r>
          </a:p>
          <a:p>
            <a:r>
              <a:rPr lang="en-US" dirty="0"/>
              <a:t>-----------</a:t>
            </a:r>
          </a:p>
          <a:p>
            <a:r>
              <a:rPr lang="en-US" dirty="0"/>
              <a:t>Prepared by the Elkhart County Soil and Water Conservation District</a:t>
            </a:r>
          </a:p>
          <a:p>
            <a:endParaRPr lang="en-US" dirty="0"/>
          </a:p>
          <a:p>
            <a:r>
              <a:rPr lang="en-US" dirty="0"/>
              <a:t>All links and materials correct as of January 2019</a:t>
            </a:r>
          </a:p>
        </p:txBody>
      </p:sp>
      <p:sp>
        <p:nvSpPr>
          <p:cNvPr id="4" name="Slide Number Placeholder 3"/>
          <p:cNvSpPr>
            <a:spLocks noGrp="1"/>
          </p:cNvSpPr>
          <p:nvPr>
            <p:ph type="sldNum" sz="quarter" idx="10"/>
          </p:nvPr>
        </p:nvSpPr>
        <p:spPr/>
        <p:txBody>
          <a:bodyPr/>
          <a:lstStyle/>
          <a:p>
            <a:fld id="{53603C22-E9F1-4643-AD54-B5DDB5001E37}" type="slidenum">
              <a:rPr lang="en-US" smtClean="0"/>
              <a:t>1</a:t>
            </a:fld>
            <a:endParaRPr lang="en-US"/>
          </a:p>
        </p:txBody>
      </p:sp>
    </p:spTree>
    <p:extLst>
      <p:ext uri="{BB962C8B-B14F-4D97-AF65-F5344CB8AC3E}">
        <p14:creationId xmlns:p14="http://schemas.microsoft.com/office/powerpoint/2010/main" val="2215869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think of how much water we are dealing with.</a:t>
            </a:r>
          </a:p>
          <a:p>
            <a:endParaRPr lang="en-US" dirty="0"/>
          </a:p>
          <a:p>
            <a:r>
              <a:rPr lang="en-US" dirty="0"/>
              <a:t>You can do these calculations based on any surface</a:t>
            </a:r>
          </a:p>
        </p:txBody>
      </p:sp>
      <p:sp>
        <p:nvSpPr>
          <p:cNvPr id="4" name="Slide Number Placeholder 3"/>
          <p:cNvSpPr>
            <a:spLocks noGrp="1"/>
          </p:cNvSpPr>
          <p:nvPr>
            <p:ph type="sldNum" sz="quarter" idx="10"/>
          </p:nvPr>
        </p:nvSpPr>
        <p:spPr/>
        <p:txBody>
          <a:bodyPr/>
          <a:lstStyle/>
          <a:p>
            <a:fld id="{53603C22-E9F1-4643-AD54-B5DDB5001E37}" type="slidenum">
              <a:rPr lang="en-US" smtClean="0"/>
              <a:t>11</a:t>
            </a:fld>
            <a:endParaRPr lang="en-US"/>
          </a:p>
        </p:txBody>
      </p:sp>
    </p:spTree>
    <p:extLst>
      <p:ext uri="{BB962C8B-B14F-4D97-AF65-F5344CB8AC3E}">
        <p14:creationId xmlns:p14="http://schemas.microsoft.com/office/powerpoint/2010/main" val="388495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picture: (Credit: Elkhart Co SWCD) Residential rain garden installed to slow down and filter water from the roof of a house</a:t>
            </a:r>
          </a:p>
          <a:p>
            <a:r>
              <a:rPr lang="en-US" dirty="0"/>
              <a:t>Right: (Photo Credit: Elkhart Co Indiana Master Naturalist) Rain garden at Goshen Library to help slow and filter runoff water from the parking lot</a:t>
            </a:r>
          </a:p>
          <a:p>
            <a:endParaRPr lang="en-US" dirty="0"/>
          </a:p>
          <a:p>
            <a:r>
              <a:rPr lang="en-US" dirty="0"/>
              <a:t>Rain gardens are specially constructed areas that use native plants to slow down and filter runoff water.</a:t>
            </a:r>
          </a:p>
          <a:p>
            <a:endParaRPr lang="en-US" dirty="0"/>
          </a:p>
          <a:p>
            <a:r>
              <a:rPr lang="en-US" dirty="0"/>
              <a:t>More information from the EPA on rain gardens: https://www.epa.gov/soakuptherain/soak-rain-rain-gardens</a:t>
            </a:r>
          </a:p>
          <a:p>
            <a:endParaRPr lang="en-US" dirty="0"/>
          </a:p>
          <a:p>
            <a:endParaRPr lang="en-US" dirty="0"/>
          </a:p>
          <a:p>
            <a:r>
              <a:rPr lang="en-US" dirty="0"/>
              <a:t>((((The Elkhart County Soil and Water Conservation District has a cost-share program for rain gardens. Get a hold of us to find out more!))))</a:t>
            </a:r>
          </a:p>
          <a:p>
            <a:endParaRPr lang="en-US" dirty="0"/>
          </a:p>
          <a:p>
            <a:endParaRPr lang="en-US" dirty="0"/>
          </a:p>
        </p:txBody>
      </p:sp>
      <p:sp>
        <p:nvSpPr>
          <p:cNvPr id="4" name="Slide Number Placeholder 3"/>
          <p:cNvSpPr>
            <a:spLocks noGrp="1"/>
          </p:cNvSpPr>
          <p:nvPr>
            <p:ph type="sldNum" sz="quarter" idx="10"/>
          </p:nvPr>
        </p:nvSpPr>
        <p:spPr/>
        <p:txBody>
          <a:bodyPr/>
          <a:lstStyle/>
          <a:p>
            <a:fld id="{53603C22-E9F1-4643-AD54-B5DDB5001E37}" type="slidenum">
              <a:rPr lang="en-US" smtClean="0"/>
              <a:t>12</a:t>
            </a:fld>
            <a:endParaRPr lang="en-US"/>
          </a:p>
        </p:txBody>
      </p:sp>
    </p:spTree>
    <p:extLst>
      <p:ext uri="{BB962C8B-B14F-4D97-AF65-F5344CB8AC3E}">
        <p14:creationId xmlns:p14="http://schemas.microsoft.com/office/powerpoint/2010/main" val="1347518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(Photo Credit: Elkhart Co SWCD) rain barrel with rain chain</a:t>
            </a:r>
          </a:p>
          <a:p>
            <a:r>
              <a:rPr lang="en-US" dirty="0"/>
              <a:t>Middle: (Photo Credit: Elkhart Co SWCD) installed rain barrel</a:t>
            </a:r>
          </a:p>
          <a:p>
            <a:r>
              <a:rPr lang="en-US" dirty="0"/>
              <a:t>Right : Goshen Library</a:t>
            </a:r>
          </a:p>
          <a:p>
            <a:endParaRPr lang="en-US" dirty="0"/>
          </a:p>
          <a:p>
            <a:r>
              <a:rPr lang="en-US" dirty="0"/>
              <a:t>More information on rain barrels: https://www.epa.gov/soakuptherain</a:t>
            </a:r>
          </a:p>
        </p:txBody>
      </p:sp>
      <p:sp>
        <p:nvSpPr>
          <p:cNvPr id="4" name="Slide Number Placeholder 3"/>
          <p:cNvSpPr>
            <a:spLocks noGrp="1"/>
          </p:cNvSpPr>
          <p:nvPr>
            <p:ph type="sldNum" sz="quarter" idx="10"/>
          </p:nvPr>
        </p:nvSpPr>
        <p:spPr/>
        <p:txBody>
          <a:bodyPr/>
          <a:lstStyle/>
          <a:p>
            <a:fld id="{53603C22-E9F1-4643-AD54-B5DDB5001E37}" type="slidenum">
              <a:rPr lang="en-US" smtClean="0"/>
              <a:t>13</a:t>
            </a:fld>
            <a:endParaRPr lang="en-US"/>
          </a:p>
        </p:txBody>
      </p:sp>
    </p:spTree>
    <p:extLst>
      <p:ext uri="{BB962C8B-B14F-4D97-AF65-F5344CB8AC3E}">
        <p14:creationId xmlns:p14="http://schemas.microsoft.com/office/powerpoint/2010/main" val="293462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Elkhart Co SWCD): grass filter strip along ditch</a:t>
            </a:r>
          </a:p>
          <a:p>
            <a:endParaRPr lang="en-US" dirty="0"/>
          </a:p>
          <a:p>
            <a:r>
              <a:rPr lang="en-US" dirty="0"/>
              <a:t>A filter strip is a buffer of intentionally planted grasses that act as a filter and a way for water to slow down before entering a drainage ditch or other waterway (creek, river, lake, </a:t>
            </a:r>
            <a:r>
              <a:rPr lang="en-US" dirty="0" err="1"/>
              <a:t>etc</a:t>
            </a:r>
            <a:r>
              <a:rPr lang="en-US" dirty="0"/>
              <a:t>)</a:t>
            </a:r>
          </a:p>
          <a:p>
            <a:endParaRPr lang="en-US" dirty="0"/>
          </a:p>
          <a:p>
            <a:r>
              <a:rPr lang="en-US" dirty="0"/>
              <a:t>In our area, grasses work better than trees or shrubs as a buffer strip because of our soil type and need of ditch/waterway maintenance.  </a:t>
            </a:r>
          </a:p>
          <a:p>
            <a:endParaRPr lang="en-US" dirty="0"/>
          </a:p>
          <a:p>
            <a:r>
              <a:rPr lang="en-US" dirty="0"/>
              <a:t>Filter strips can be used in agricultural and urban landscapes. Although they tend to look a little different, they serve the same purpose.</a:t>
            </a:r>
          </a:p>
          <a:p>
            <a:endParaRPr lang="en-US" dirty="0"/>
          </a:p>
          <a:p>
            <a:r>
              <a:rPr lang="en-US" dirty="0"/>
              <a:t>More information on filter strips: https://www.nrcs.usda.gov/wps/portal/nrcs/detail/national/landuse/rangepasture/?cid=nrcs142p2_044352 </a:t>
            </a:r>
          </a:p>
        </p:txBody>
      </p:sp>
      <p:sp>
        <p:nvSpPr>
          <p:cNvPr id="4" name="Slide Number Placeholder 3"/>
          <p:cNvSpPr>
            <a:spLocks noGrp="1"/>
          </p:cNvSpPr>
          <p:nvPr>
            <p:ph type="sldNum" sz="quarter" idx="10"/>
          </p:nvPr>
        </p:nvSpPr>
        <p:spPr/>
        <p:txBody>
          <a:bodyPr/>
          <a:lstStyle/>
          <a:p>
            <a:fld id="{53603C22-E9F1-4643-AD54-B5DDB5001E37}" type="slidenum">
              <a:rPr lang="en-US" smtClean="0"/>
              <a:t>14</a:t>
            </a:fld>
            <a:endParaRPr lang="en-US"/>
          </a:p>
        </p:txBody>
      </p:sp>
    </p:spTree>
    <p:extLst>
      <p:ext uri="{BB962C8B-B14F-4D97-AF65-F5344CB8AC3E}">
        <p14:creationId xmlns:p14="http://schemas.microsoft.com/office/powerpoint/2010/main" val="1573329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Elkhart Co SWCD): Cover crop mix in the fall after sweet corn harvest</a:t>
            </a:r>
          </a:p>
          <a:p>
            <a:endParaRPr lang="en-US" dirty="0"/>
          </a:p>
          <a:p>
            <a:r>
              <a:rPr lang="en-US" dirty="0"/>
              <a:t>Cover crops are plants grown on agricultural fields or in gardens during the winter, or the off-season. This is a time when the “cash crop” (corn, soybeans, or vegetables) are not growing. </a:t>
            </a:r>
          </a:p>
          <a:p>
            <a:endParaRPr lang="en-US" dirty="0"/>
          </a:p>
          <a:p>
            <a:r>
              <a:rPr lang="en-US" dirty="0"/>
              <a:t>Cover crops keep a living root in the soil, reduce soil erosion, reduce compaction, and help cycle nutrients. This not only leads to better soil health, but it leads to better water quality. This is because the cover crops stops runoff water from leaving agricultural land during the fall/spring storms and the winter freeze/thaw.</a:t>
            </a:r>
          </a:p>
          <a:p>
            <a:endParaRPr lang="en-US" dirty="0"/>
          </a:p>
          <a:p>
            <a:r>
              <a:rPr lang="en-US" dirty="0"/>
              <a:t>Farmers can plant one species of cover crop, or they can mix the seed to get a more diverse cover crop stand. Common cover crops in Elkhart County include: ryegrass, turnips, radishes, and oats.</a:t>
            </a:r>
          </a:p>
          <a:p>
            <a:r>
              <a:rPr lang="en-US" dirty="0"/>
              <a:t> </a:t>
            </a:r>
          </a:p>
        </p:txBody>
      </p:sp>
      <p:sp>
        <p:nvSpPr>
          <p:cNvPr id="4" name="Slide Number Placeholder 3"/>
          <p:cNvSpPr>
            <a:spLocks noGrp="1"/>
          </p:cNvSpPr>
          <p:nvPr>
            <p:ph type="sldNum" sz="quarter" idx="10"/>
          </p:nvPr>
        </p:nvSpPr>
        <p:spPr/>
        <p:txBody>
          <a:bodyPr/>
          <a:lstStyle/>
          <a:p>
            <a:fld id="{53603C22-E9F1-4643-AD54-B5DDB5001E37}" type="slidenum">
              <a:rPr lang="en-US" smtClean="0"/>
              <a:t>15</a:t>
            </a:fld>
            <a:endParaRPr lang="en-US"/>
          </a:p>
        </p:txBody>
      </p:sp>
    </p:spTree>
    <p:extLst>
      <p:ext uri="{BB962C8B-B14F-4D97-AF65-F5344CB8AC3E}">
        <p14:creationId xmlns:p14="http://schemas.microsoft.com/office/powerpoint/2010/main" val="245594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Infiltration (water going down into the soil) and runoff (water flowing across the surface of the soil) are important terms to know. Infiltration happens when the soil is healthy: when it has good structure, plant life, and “bug” life living in it. Runoff happens when we have bare soil that is compacted.</a:t>
            </a:r>
          </a:p>
          <a:p>
            <a:endParaRPr lang="en-US" dirty="0"/>
          </a:p>
          <a:p>
            <a:r>
              <a:rPr lang="en-US" dirty="0"/>
              <a:t>We want infiltration. We do not want runoff. </a:t>
            </a:r>
          </a:p>
          <a:p>
            <a:endParaRPr lang="en-US" dirty="0"/>
          </a:p>
          <a:p>
            <a:r>
              <a:rPr lang="en-US" dirty="0"/>
              <a:t>Runoff carries the pollutants that make our waterways dirty and unsafe. If we can slow down the water and infiltrate it into the soil, our water quality will improve.</a:t>
            </a:r>
          </a:p>
          <a:p>
            <a:endParaRPr lang="en-US" dirty="0"/>
          </a:p>
          <a:p>
            <a:r>
              <a:rPr lang="en-US" dirty="0"/>
              <a:t>Contact the Elkhart County SWCD for a demonstration on infiltration and runoff</a:t>
            </a:r>
          </a:p>
        </p:txBody>
      </p:sp>
      <p:sp>
        <p:nvSpPr>
          <p:cNvPr id="4" name="Slide Number Placeholder 3"/>
          <p:cNvSpPr>
            <a:spLocks noGrp="1"/>
          </p:cNvSpPr>
          <p:nvPr>
            <p:ph type="sldNum" sz="quarter" idx="10"/>
          </p:nvPr>
        </p:nvSpPr>
        <p:spPr/>
        <p:txBody>
          <a:bodyPr/>
          <a:lstStyle/>
          <a:p>
            <a:fld id="{53603C22-E9F1-4643-AD54-B5DDB5001E37}" type="slidenum">
              <a:rPr lang="en-US" smtClean="0"/>
              <a:t>16</a:t>
            </a:fld>
            <a:endParaRPr lang="en-US"/>
          </a:p>
        </p:txBody>
      </p:sp>
    </p:spTree>
    <p:extLst>
      <p:ext uri="{BB962C8B-B14F-4D97-AF65-F5344CB8AC3E}">
        <p14:creationId xmlns:p14="http://schemas.microsoft.com/office/powerpoint/2010/main" val="906805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areas of land will infiltrate and what areas of land will runoff?</a:t>
            </a:r>
          </a:p>
          <a:p>
            <a:r>
              <a:rPr lang="en-US" dirty="0"/>
              <a:t>This is just a general look of impervious vs. pervious surface.</a:t>
            </a:r>
          </a:p>
          <a:p>
            <a:endParaRPr lang="en-US" dirty="0"/>
          </a:p>
          <a:p>
            <a:r>
              <a:rPr lang="en-US" dirty="0"/>
              <a:t>Impervious surfaces speed the water up and cause runoff (bad things)</a:t>
            </a:r>
          </a:p>
          <a:p>
            <a:r>
              <a:rPr lang="en-US" dirty="0"/>
              <a:t>Pervious surfaces slow the water down and cause infiltration (good things)</a:t>
            </a:r>
          </a:p>
          <a:p>
            <a:endParaRPr lang="en-US" dirty="0"/>
          </a:p>
        </p:txBody>
      </p:sp>
      <p:sp>
        <p:nvSpPr>
          <p:cNvPr id="4" name="Slide Number Placeholder 3"/>
          <p:cNvSpPr>
            <a:spLocks noGrp="1"/>
          </p:cNvSpPr>
          <p:nvPr>
            <p:ph type="sldNum" sz="quarter" idx="10"/>
          </p:nvPr>
        </p:nvSpPr>
        <p:spPr/>
        <p:txBody>
          <a:bodyPr/>
          <a:lstStyle/>
          <a:p>
            <a:fld id="{53603C22-E9F1-4643-AD54-B5DDB5001E37}" type="slidenum">
              <a:rPr lang="en-US" smtClean="0"/>
              <a:t>17</a:t>
            </a:fld>
            <a:endParaRPr lang="en-US"/>
          </a:p>
        </p:txBody>
      </p:sp>
    </p:spTree>
    <p:extLst>
      <p:ext uri="{BB962C8B-B14F-4D97-AF65-F5344CB8AC3E}">
        <p14:creationId xmlns:p14="http://schemas.microsoft.com/office/powerpoint/2010/main" val="2787230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BB2A7-FA52-47CC-85CD-77187EF4A3BC}" type="slidenum">
              <a:rPr lang="en-US"/>
              <a:pPr/>
              <a:t>19</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6358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BB2A7-FA52-47CC-85CD-77187EF4A3BC}" type="slidenum">
              <a:rPr lang="en-US"/>
              <a:pPr/>
              <a:t>20</a:t>
            </a:fld>
            <a:endParaRPr lang="en-US"/>
          </a:p>
        </p:txBody>
      </p:sp>
      <p:sp>
        <p:nvSpPr>
          <p:cNvPr id="82946" name="Rectangle 2"/>
          <p:cNvSpPr>
            <a:spLocks noGrp="1" noRot="1" noChangeAspect="1" noChangeArrowheads="1" noTextEdit="1"/>
          </p:cNvSpPr>
          <p:nvPr>
            <p:ph type="sldImg"/>
          </p:nvPr>
        </p:nvSpPr>
        <p:spPr>
          <a:xfrm>
            <a:off x="381000" y="685800"/>
            <a:ext cx="6096000" cy="3429000"/>
          </a:xfrm>
          <a:ln/>
        </p:spPr>
      </p:sp>
      <p:sp>
        <p:nvSpPr>
          <p:cNvPr id="82947" name="Rectangle 3"/>
          <p:cNvSpPr>
            <a:spLocks noGrp="1" noChangeArrowheads="1"/>
          </p:cNvSpPr>
          <p:nvPr>
            <p:ph type="body" idx="1"/>
          </p:nvPr>
        </p:nvSpPr>
        <p:spPr/>
        <p:txBody>
          <a:bodyPr/>
          <a:lstStyle/>
          <a:p>
            <a:pPr algn="ctr"/>
            <a:r>
              <a:rPr lang="en-US" dirty="0"/>
              <a:t>  </a:t>
            </a:r>
          </a:p>
          <a:p>
            <a:r>
              <a:rPr lang="en-US" dirty="0"/>
              <a:t>Thank you, contact us any time!</a:t>
            </a:r>
          </a:p>
          <a:p>
            <a:endParaRPr lang="en-US" dirty="0"/>
          </a:p>
          <a:p>
            <a:r>
              <a:rPr lang="en-US" dirty="0"/>
              <a:t>We are available to come and do presentations as well as provide more background information and/or lesson planning support for educators in Elkhart County!</a:t>
            </a:r>
          </a:p>
        </p:txBody>
      </p:sp>
    </p:spTree>
    <p:extLst>
      <p:ext uri="{BB962C8B-B14F-4D97-AF65-F5344CB8AC3E}">
        <p14:creationId xmlns:p14="http://schemas.microsoft.com/office/powerpoint/2010/main" val="136754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on freshwater availability and location were averaged from many sources. Depending on what source or hydrologic modelling program used, percentages may vary slightly. We encourage you use trusted resources and do your own research! </a:t>
            </a:r>
          </a:p>
          <a:p>
            <a:endParaRPr lang="en-US" dirty="0"/>
          </a:p>
          <a:p>
            <a:r>
              <a:rPr lang="en-US" dirty="0"/>
              <a:t>Think about availability of the small amount of freshwater we have: ice isn’t usable, most groundwater and soil water is too expensive to obtain, cleaning surface water is also not always financially responsible.</a:t>
            </a:r>
          </a:p>
          <a:p>
            <a:endParaRPr lang="en-US" dirty="0"/>
          </a:p>
          <a:p>
            <a:r>
              <a:rPr lang="en-US" b="1" u="sng" dirty="0"/>
              <a:t>Optional Activity </a:t>
            </a:r>
            <a:r>
              <a:rPr lang="en-US" dirty="0"/>
              <a:t>- Project WET: A Drop In the Bucket</a:t>
            </a:r>
          </a:p>
          <a:p>
            <a:r>
              <a:rPr lang="en-US" dirty="0"/>
              <a:t>Contact the Elkhart Co SWCD for Project WET information and lesson guides</a:t>
            </a:r>
          </a:p>
        </p:txBody>
      </p:sp>
      <p:sp>
        <p:nvSpPr>
          <p:cNvPr id="4" name="Slide Number Placeholder 3"/>
          <p:cNvSpPr>
            <a:spLocks noGrp="1"/>
          </p:cNvSpPr>
          <p:nvPr>
            <p:ph type="sldNum" sz="quarter" idx="10"/>
          </p:nvPr>
        </p:nvSpPr>
        <p:spPr/>
        <p:txBody>
          <a:bodyPr/>
          <a:lstStyle/>
          <a:p>
            <a:fld id="{53603C22-E9F1-4643-AD54-B5DDB5001E37}" type="slidenum">
              <a:rPr lang="en-US" smtClean="0"/>
              <a:t>3</a:t>
            </a:fld>
            <a:endParaRPr lang="en-US"/>
          </a:p>
        </p:txBody>
      </p:sp>
    </p:spTree>
    <p:extLst>
      <p:ext uri="{BB962C8B-B14F-4D97-AF65-F5344CB8AC3E}">
        <p14:creationId xmlns:p14="http://schemas.microsoft.com/office/powerpoint/2010/main" val="217873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readily and easily accessible water that is fit for human consumption, out of all the water on the Earth, only adds up to 0.003%</a:t>
            </a:r>
          </a:p>
          <a:p>
            <a:endParaRPr lang="en-US" dirty="0"/>
          </a:p>
          <a:p>
            <a:r>
              <a:rPr lang="en-US" dirty="0"/>
              <a:t>The rest is too far deep in the ground, too salty or dirty to clean, frozen solid, locked up in rocks, and otherwise not easy for us to get at or to pull enough quantity out of somewhere to make the cost of accessing it worth it.</a:t>
            </a:r>
          </a:p>
          <a:p>
            <a:endParaRPr lang="en-US" dirty="0"/>
          </a:p>
          <a:p>
            <a:r>
              <a:rPr lang="en-US" dirty="0"/>
              <a:t>We have to take care of this precious resource! And to take care of it, we must understand it</a:t>
            </a:r>
          </a:p>
        </p:txBody>
      </p:sp>
      <p:sp>
        <p:nvSpPr>
          <p:cNvPr id="4" name="Slide Number Placeholder 3"/>
          <p:cNvSpPr>
            <a:spLocks noGrp="1"/>
          </p:cNvSpPr>
          <p:nvPr>
            <p:ph type="sldNum" sz="quarter" idx="10"/>
          </p:nvPr>
        </p:nvSpPr>
        <p:spPr/>
        <p:txBody>
          <a:bodyPr/>
          <a:lstStyle/>
          <a:p>
            <a:fld id="{53603C22-E9F1-4643-AD54-B5DDB5001E37}" type="slidenum">
              <a:rPr lang="en-US" smtClean="0"/>
              <a:t>4</a:t>
            </a:fld>
            <a:endParaRPr lang="en-US"/>
          </a:p>
        </p:txBody>
      </p:sp>
    </p:spTree>
    <p:extLst>
      <p:ext uri="{BB962C8B-B14F-4D97-AF65-F5344CB8AC3E}">
        <p14:creationId xmlns:p14="http://schemas.microsoft.com/office/powerpoint/2010/main" val="34056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Watersheds are classified into many different sizes. Scientists have set up a system to name and classify watershed (also called hydrologic units).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United States is divided and sub-divided into successively smaller hydrologic units which are classified into four levels: regions, sub-regions, accounting units, and cataloging units. The hydrologic units are arranged or nested within each other, from the largest geographic area (regions) to the smallest geographic area (cataloging units). Each hydrologic unit is identified by a unique hydrologic unit code (HUC) consisting of two to eight digits based on the four levels of classification in the hydrologic unit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find out more about HUCs visit: https://water.usgs.gov/GIS/huc.html</a:t>
            </a:r>
            <a:endParaRPr lang="en-US" dirty="0"/>
          </a:p>
        </p:txBody>
      </p:sp>
      <p:sp>
        <p:nvSpPr>
          <p:cNvPr id="4" name="Slide Number Placeholder 3"/>
          <p:cNvSpPr>
            <a:spLocks noGrp="1"/>
          </p:cNvSpPr>
          <p:nvPr>
            <p:ph type="sldNum" sz="quarter" idx="10"/>
          </p:nvPr>
        </p:nvSpPr>
        <p:spPr/>
        <p:txBody>
          <a:bodyPr/>
          <a:lstStyle/>
          <a:p>
            <a:fld id="{53603C22-E9F1-4643-AD54-B5DDB5001E37}" type="slidenum">
              <a:rPr lang="en-US" smtClean="0"/>
              <a:t>5</a:t>
            </a:fld>
            <a:endParaRPr lang="en-US"/>
          </a:p>
        </p:txBody>
      </p:sp>
    </p:spTree>
    <p:extLst>
      <p:ext uri="{BB962C8B-B14F-4D97-AF65-F5344CB8AC3E}">
        <p14:creationId xmlns:p14="http://schemas.microsoft.com/office/powerpoint/2010/main" val="400019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Watershed Finder Online Tool: https://water.usgs.gov/wsc/watershed_finder.html</a:t>
            </a:r>
          </a:p>
          <a:p>
            <a:endParaRPr lang="en-US" dirty="0"/>
          </a:p>
          <a:p>
            <a:r>
              <a:rPr lang="en-US" dirty="0"/>
              <a:t>Our water boundary address</a:t>
            </a:r>
          </a:p>
          <a:p>
            <a:endParaRPr lang="en-US" dirty="0"/>
          </a:p>
          <a:p>
            <a:r>
              <a:rPr lang="en-US" dirty="0"/>
              <a:t>HUC 04 – Great Lakes Region</a:t>
            </a:r>
          </a:p>
          <a:p>
            <a:r>
              <a:rPr lang="en-US" dirty="0"/>
              <a:t>HUC 040500 – Southeastern Lake Michigan</a:t>
            </a:r>
          </a:p>
          <a:p>
            <a:r>
              <a:rPr lang="en-US" dirty="0"/>
              <a:t>HUC 0405001 – St Joseph</a:t>
            </a:r>
          </a:p>
          <a:p>
            <a:endParaRPr lang="en-US" dirty="0"/>
          </a:p>
          <a:p>
            <a:r>
              <a:rPr lang="en-US" dirty="0"/>
              <a:t>From there, the watershed breaks down into about 37 different small watersheds</a:t>
            </a:r>
          </a:p>
          <a:p>
            <a:endParaRPr lang="en-US" dirty="0"/>
          </a:p>
        </p:txBody>
      </p:sp>
      <p:sp>
        <p:nvSpPr>
          <p:cNvPr id="4" name="Slide Number Placeholder 3"/>
          <p:cNvSpPr>
            <a:spLocks noGrp="1"/>
          </p:cNvSpPr>
          <p:nvPr>
            <p:ph type="sldNum" sz="quarter" idx="10"/>
          </p:nvPr>
        </p:nvSpPr>
        <p:spPr/>
        <p:txBody>
          <a:bodyPr/>
          <a:lstStyle/>
          <a:p>
            <a:fld id="{53603C22-E9F1-4643-AD54-B5DDB5001E37}" type="slidenum">
              <a:rPr lang="en-US" smtClean="0"/>
              <a:t>6</a:t>
            </a:fld>
            <a:endParaRPr lang="en-US"/>
          </a:p>
        </p:txBody>
      </p:sp>
    </p:spTree>
    <p:extLst>
      <p:ext uri="{BB962C8B-B14F-4D97-AF65-F5344CB8AC3E}">
        <p14:creationId xmlns:p14="http://schemas.microsoft.com/office/powerpoint/2010/main" val="1267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03C22-E9F1-4643-AD54-B5DDB5001E37}" type="slidenum">
              <a:rPr lang="en-US" smtClean="0"/>
              <a:t>7</a:t>
            </a:fld>
            <a:endParaRPr lang="en-US"/>
          </a:p>
        </p:txBody>
      </p:sp>
    </p:spTree>
    <p:extLst>
      <p:ext uri="{BB962C8B-B14F-4D97-AF65-F5344CB8AC3E}">
        <p14:creationId xmlns:p14="http://schemas.microsoft.com/office/powerpoint/2010/main" val="122897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Groundwater aquifers!</a:t>
            </a:r>
          </a:p>
          <a:p>
            <a:endParaRPr lang="en-US" dirty="0"/>
          </a:p>
          <a:p>
            <a:r>
              <a:rPr lang="en-US" dirty="0"/>
              <a:t>A whole report about our groundwater resources exists: https://www.in.gov/dnr/water/5757.htm</a:t>
            </a:r>
          </a:p>
          <a:p>
            <a:endParaRPr lang="en-US" dirty="0"/>
          </a:p>
          <a:p>
            <a:r>
              <a:rPr lang="en-US" dirty="0"/>
              <a:t>Summary on next page</a:t>
            </a:r>
          </a:p>
        </p:txBody>
      </p:sp>
      <p:sp>
        <p:nvSpPr>
          <p:cNvPr id="4" name="Slide Number Placeholder 3"/>
          <p:cNvSpPr>
            <a:spLocks noGrp="1"/>
          </p:cNvSpPr>
          <p:nvPr>
            <p:ph type="sldNum" sz="quarter" idx="10"/>
          </p:nvPr>
        </p:nvSpPr>
        <p:spPr/>
        <p:txBody>
          <a:bodyPr/>
          <a:lstStyle/>
          <a:p>
            <a:fld id="{53603C22-E9F1-4643-AD54-B5DDB5001E37}" type="slidenum">
              <a:rPr lang="en-US" smtClean="0"/>
              <a:t>8</a:t>
            </a:fld>
            <a:endParaRPr lang="en-US"/>
          </a:p>
        </p:txBody>
      </p:sp>
    </p:spTree>
    <p:extLst>
      <p:ext uri="{BB962C8B-B14F-4D97-AF65-F5344CB8AC3E}">
        <p14:creationId xmlns:p14="http://schemas.microsoft.com/office/powerpoint/2010/main" val="2965837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Elkhart County’s history of glaciers, we have plentiful, unconsolidated, productive aquifers</a:t>
            </a:r>
          </a:p>
          <a:p>
            <a:endParaRPr lang="en-US" dirty="0"/>
          </a:p>
          <a:p>
            <a:r>
              <a:rPr lang="en-US" dirty="0"/>
              <a:t>Because of the annual rainfall amounts in our area (around 36”) and geographical location relatively close to the Great Lakes, we have no groundwater depletion </a:t>
            </a:r>
          </a:p>
          <a:p>
            <a:endParaRPr lang="en-US" dirty="0"/>
          </a:p>
          <a:p>
            <a:r>
              <a:rPr lang="en-US" dirty="0"/>
              <a:t>-----------------------</a:t>
            </a:r>
          </a:p>
          <a:p>
            <a:endParaRPr lang="en-US" dirty="0"/>
          </a:p>
          <a:p>
            <a:r>
              <a:rPr lang="en-US" b="1" dirty="0"/>
              <a:t>What’s unconsolidated mean?</a:t>
            </a:r>
          </a:p>
          <a:p>
            <a:r>
              <a:rPr lang="en-US" dirty="0"/>
              <a:t>Imagine a pocket or an area of sand underground (unconsolidated) versus a hard rock underground (consolidated)</a:t>
            </a:r>
          </a:p>
          <a:p>
            <a:endParaRPr lang="en-US" dirty="0"/>
          </a:p>
          <a:p>
            <a:r>
              <a:rPr lang="en-US" b="1" dirty="0"/>
              <a:t>They’re running out of groundwater out West, aren’t they?</a:t>
            </a:r>
          </a:p>
          <a:p>
            <a:r>
              <a:rPr lang="en-US" b="0" dirty="0"/>
              <a:t>More so than we are, yes. Out West, especially in the Ogallala aquifer system, they have very deep, consolidated aquifers. This not only makes the water hard to access but it also makes it hard for the aquifers to fill back up from rainfall infiltrating into the subsurface. For example, when we drill a well to get groundwater for a house, we have to usually drill </a:t>
            </a:r>
            <a:r>
              <a:rPr lang="en-US" b="0" u="sng" dirty="0"/>
              <a:t>no more </a:t>
            </a:r>
            <a:r>
              <a:rPr lang="en-US" b="0" dirty="0"/>
              <a:t>than 80 feet. In the Ogallala, when they drill a well to get groundwater for their house, they have to drill </a:t>
            </a:r>
            <a:r>
              <a:rPr lang="en-US" b="0" u="sng" dirty="0"/>
              <a:t>no less </a:t>
            </a:r>
            <a:r>
              <a:rPr lang="en-US" b="0" dirty="0"/>
              <a:t>than 120 feet.</a:t>
            </a:r>
          </a:p>
        </p:txBody>
      </p:sp>
      <p:sp>
        <p:nvSpPr>
          <p:cNvPr id="4" name="Slide Number Placeholder 3"/>
          <p:cNvSpPr>
            <a:spLocks noGrp="1"/>
          </p:cNvSpPr>
          <p:nvPr>
            <p:ph type="sldNum" sz="quarter" idx="10"/>
          </p:nvPr>
        </p:nvSpPr>
        <p:spPr/>
        <p:txBody>
          <a:bodyPr/>
          <a:lstStyle/>
          <a:p>
            <a:fld id="{53603C22-E9F1-4643-AD54-B5DDB5001E37}" type="slidenum">
              <a:rPr lang="en-US" smtClean="0"/>
              <a:t>9</a:t>
            </a:fld>
            <a:endParaRPr lang="en-US"/>
          </a:p>
        </p:txBody>
      </p:sp>
    </p:spTree>
    <p:extLst>
      <p:ext uri="{BB962C8B-B14F-4D97-AF65-F5344CB8AC3E}">
        <p14:creationId xmlns:p14="http://schemas.microsoft.com/office/powerpoint/2010/main" val="102294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lucky to have a plentiful water resource, we need to take care of it!</a:t>
            </a:r>
          </a:p>
          <a:p>
            <a:endParaRPr lang="en-US" dirty="0"/>
          </a:p>
          <a:p>
            <a:r>
              <a:rPr lang="en-US" dirty="0"/>
              <a:t>The following slides will outline ways we can take care of our water resource.</a:t>
            </a:r>
          </a:p>
        </p:txBody>
      </p:sp>
      <p:sp>
        <p:nvSpPr>
          <p:cNvPr id="4" name="Slide Number Placeholder 3"/>
          <p:cNvSpPr>
            <a:spLocks noGrp="1"/>
          </p:cNvSpPr>
          <p:nvPr>
            <p:ph type="sldNum" sz="quarter" idx="10"/>
          </p:nvPr>
        </p:nvSpPr>
        <p:spPr/>
        <p:txBody>
          <a:bodyPr/>
          <a:lstStyle/>
          <a:p>
            <a:fld id="{53603C22-E9F1-4643-AD54-B5DDB5001E37}" type="slidenum">
              <a:rPr lang="en-US" smtClean="0"/>
              <a:t>10</a:t>
            </a:fld>
            <a:endParaRPr lang="en-US"/>
          </a:p>
        </p:txBody>
      </p:sp>
    </p:spTree>
    <p:extLst>
      <p:ext uri="{BB962C8B-B14F-4D97-AF65-F5344CB8AC3E}">
        <p14:creationId xmlns:p14="http://schemas.microsoft.com/office/powerpoint/2010/main" val="2299907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1/7/2019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1/7/2019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Small_Single-family_home.jpg" TargetMode="External"/><Relationship Id="rId4" Type="http://schemas.openxmlformats.org/officeDocument/2006/relationships/image" Target="../media/image8.jpg&amp;ehk=0AxBGfVOHoR73kFan5w9zg&amp;r=0&amp;pid=OfficeInsert"/></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indiana.pbslearningmedia.org/resource/ess05.sci.ess.watcyc.lp_waterconservation/water-conservation/" TargetMode="External"/><Relationship Id="rId5" Type="http://schemas.openxmlformats.org/officeDocument/2006/relationships/hyperlink" Target="https://pmm.nasa.gov/education/lesson-plans/water-conservation" TargetMode="External"/><Relationship Id="rId4" Type="http://schemas.openxmlformats.org/officeDocument/2006/relationships/hyperlink" Target="https://www.nationalgeographic.org/education/resource-librar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EA3-9474-452E-902B-BE17BBBED1E0}"/>
              </a:ext>
            </a:extLst>
          </p:cNvPr>
          <p:cNvSpPr>
            <a:spLocks noGrp="1"/>
          </p:cNvSpPr>
          <p:nvPr>
            <p:ph type="ctrTitle"/>
          </p:nvPr>
        </p:nvSpPr>
        <p:spPr/>
        <p:txBody>
          <a:bodyPr>
            <a:normAutofit/>
          </a:bodyPr>
          <a:lstStyle/>
          <a:p>
            <a:pPr algn="ctr"/>
            <a:r>
              <a:rPr lang="en-US" sz="7200" b="1" dirty="0">
                <a:solidFill>
                  <a:schemeClr val="accent5"/>
                </a:solidFill>
              </a:rPr>
              <a:t>Water Resources</a:t>
            </a:r>
          </a:p>
        </p:txBody>
      </p:sp>
      <p:sp>
        <p:nvSpPr>
          <p:cNvPr id="3" name="Subtitle 2">
            <a:extLst>
              <a:ext uri="{FF2B5EF4-FFF2-40B4-BE49-F238E27FC236}">
                <a16:creationId xmlns:a16="http://schemas.microsoft.com/office/drawing/2014/main" id="{1CAE1A9D-7A7F-474A-AFA2-BB84C1C3900E}"/>
              </a:ext>
            </a:extLst>
          </p:cNvPr>
          <p:cNvSpPr>
            <a:spLocks noGrp="1"/>
          </p:cNvSpPr>
          <p:nvPr>
            <p:ph type="subTitle" idx="1"/>
          </p:nvPr>
        </p:nvSpPr>
        <p:spPr/>
        <p:txBody>
          <a:bodyPr>
            <a:normAutofit/>
          </a:bodyPr>
          <a:lstStyle/>
          <a:p>
            <a:pPr algn="ctr"/>
            <a:r>
              <a:rPr lang="en-US" sz="2800" dirty="0"/>
              <a:t>in Elkhart County and Beyond</a:t>
            </a:r>
          </a:p>
        </p:txBody>
      </p:sp>
      <p:pic>
        <p:nvPicPr>
          <p:cNvPr id="5" name="Picture 4">
            <a:extLst>
              <a:ext uri="{FF2B5EF4-FFF2-40B4-BE49-F238E27FC236}">
                <a16:creationId xmlns:a16="http://schemas.microsoft.com/office/drawing/2014/main" id="{C50C6913-CC8C-41CE-8A2D-1F7DAF9515A0}"/>
              </a:ext>
            </a:extLst>
          </p:cNvPr>
          <p:cNvPicPr>
            <a:picLocks noChangeAspect="1"/>
          </p:cNvPicPr>
          <p:nvPr/>
        </p:nvPicPr>
        <p:blipFill>
          <a:blip r:embed="rId3"/>
          <a:stretch>
            <a:fillRect/>
          </a:stretch>
        </p:blipFill>
        <p:spPr>
          <a:xfrm>
            <a:off x="9396054" y="1963616"/>
            <a:ext cx="2703582" cy="2706630"/>
          </a:xfrm>
          <a:prstGeom prst="rect">
            <a:avLst/>
          </a:prstGeom>
        </p:spPr>
      </p:pic>
      <p:sp>
        <p:nvSpPr>
          <p:cNvPr id="6" name="TextBox 5">
            <a:extLst>
              <a:ext uri="{FF2B5EF4-FFF2-40B4-BE49-F238E27FC236}">
                <a16:creationId xmlns:a16="http://schemas.microsoft.com/office/drawing/2014/main" id="{390B28C8-65DC-44D7-9BFF-354E64D2979A}"/>
              </a:ext>
            </a:extLst>
          </p:cNvPr>
          <p:cNvSpPr txBox="1"/>
          <p:nvPr/>
        </p:nvSpPr>
        <p:spPr>
          <a:xfrm>
            <a:off x="10972800" y="6553200"/>
            <a:ext cx="1295400" cy="261610"/>
          </a:xfrm>
          <a:prstGeom prst="rect">
            <a:avLst/>
          </a:prstGeom>
          <a:noFill/>
        </p:spPr>
        <p:txBody>
          <a:bodyPr wrap="square" rtlCol="0">
            <a:spAutoFit/>
          </a:bodyPr>
          <a:lstStyle/>
          <a:p>
            <a:r>
              <a:rPr lang="en-US" sz="1100" dirty="0"/>
              <a:t>Updated 1/2019</a:t>
            </a:r>
          </a:p>
        </p:txBody>
      </p:sp>
    </p:spTree>
    <p:extLst>
      <p:ext uri="{BB962C8B-B14F-4D97-AF65-F5344CB8AC3E}">
        <p14:creationId xmlns:p14="http://schemas.microsoft.com/office/powerpoint/2010/main" val="379023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6C12FCA5-2BA7-4BAC-A4BF-6B673EF539C6}"/>
              </a:ext>
            </a:extLst>
          </p:cNvPr>
          <p:cNvSpPr>
            <a:spLocks noGrp="1"/>
          </p:cNvSpPr>
          <p:nvPr>
            <p:ph type="title"/>
          </p:nvPr>
        </p:nvSpPr>
        <p:spPr>
          <a:xfrm>
            <a:off x="256032" y="1143000"/>
            <a:ext cx="2834640" cy="2377440"/>
          </a:xfrm>
        </p:spPr>
        <p:txBody>
          <a:bodyPr>
            <a:noAutofit/>
          </a:bodyPr>
          <a:lstStyle/>
          <a:p>
            <a:pPr algn="ctr"/>
            <a:r>
              <a:rPr lang="en-US" sz="4000" b="1" dirty="0"/>
              <a:t>Quantity vs Quality</a:t>
            </a:r>
          </a:p>
        </p:txBody>
      </p:sp>
      <p:sp>
        <p:nvSpPr>
          <p:cNvPr id="7" name="Text Placeholder 3">
            <a:extLst>
              <a:ext uri="{FF2B5EF4-FFF2-40B4-BE49-F238E27FC236}">
                <a16:creationId xmlns:a16="http://schemas.microsoft.com/office/drawing/2014/main" id="{F7482A50-FA5F-4F2C-B5A8-D0FB9E430B2E}"/>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So, we have plenty of water…</a:t>
            </a:r>
            <a:endParaRPr lang="en-US" dirty="0"/>
          </a:p>
        </p:txBody>
      </p:sp>
      <p:sp>
        <p:nvSpPr>
          <p:cNvPr id="2" name="TextBox 1">
            <a:extLst>
              <a:ext uri="{FF2B5EF4-FFF2-40B4-BE49-F238E27FC236}">
                <a16:creationId xmlns:a16="http://schemas.microsoft.com/office/drawing/2014/main" id="{FF9345E1-77E8-452D-A0FE-C56053BE0201}"/>
              </a:ext>
            </a:extLst>
          </p:cNvPr>
          <p:cNvSpPr txBox="1"/>
          <p:nvPr/>
        </p:nvSpPr>
        <p:spPr>
          <a:xfrm>
            <a:off x="3721768" y="2486526"/>
            <a:ext cx="7828548" cy="1754326"/>
          </a:xfrm>
          <a:prstGeom prst="rect">
            <a:avLst/>
          </a:prstGeom>
          <a:noFill/>
          <a:ln w="57150">
            <a:solidFill>
              <a:schemeClr val="accent4"/>
            </a:solidFill>
            <a:prstDash val="sysDot"/>
          </a:ln>
        </p:spPr>
        <p:txBody>
          <a:bodyPr wrap="square" rtlCol="0">
            <a:spAutoFit/>
          </a:bodyPr>
          <a:lstStyle/>
          <a:p>
            <a:pPr algn="ctr"/>
            <a:r>
              <a:rPr lang="en-US" sz="3600" dirty="0"/>
              <a:t>Should Elkhart County’s conservation efforts focus on the </a:t>
            </a:r>
            <a:r>
              <a:rPr lang="en-US" sz="3600" u="sng" dirty="0"/>
              <a:t>QUANTITY</a:t>
            </a:r>
            <a:r>
              <a:rPr lang="en-US" sz="3600" dirty="0"/>
              <a:t> of water or the </a:t>
            </a:r>
            <a:r>
              <a:rPr lang="en-US" sz="3600" u="sng" dirty="0"/>
              <a:t>QUALITY</a:t>
            </a:r>
            <a:r>
              <a:rPr lang="en-US" sz="3600" dirty="0"/>
              <a:t> of water?</a:t>
            </a:r>
          </a:p>
        </p:txBody>
      </p:sp>
    </p:spTree>
    <p:extLst>
      <p:ext uri="{BB962C8B-B14F-4D97-AF65-F5344CB8AC3E}">
        <p14:creationId xmlns:p14="http://schemas.microsoft.com/office/powerpoint/2010/main" val="3610156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3F92CB66-3412-40FB-8F4D-BD9395F143BB}"/>
              </a:ext>
            </a:extLst>
          </p:cNvPr>
          <p:cNvSpPr>
            <a:spLocks noGrp="1"/>
          </p:cNvSpPr>
          <p:nvPr>
            <p:ph type="title"/>
          </p:nvPr>
        </p:nvSpPr>
        <p:spPr>
          <a:xfrm>
            <a:off x="256032" y="1143000"/>
            <a:ext cx="2834640" cy="2377440"/>
          </a:xfrm>
        </p:spPr>
        <p:txBody>
          <a:bodyPr>
            <a:noAutofit/>
          </a:bodyPr>
          <a:lstStyle/>
          <a:p>
            <a:pPr algn="ctr"/>
            <a:r>
              <a:rPr lang="en-US" sz="4000" b="1" dirty="0"/>
              <a:t>Protecting Water Quality</a:t>
            </a:r>
          </a:p>
        </p:txBody>
      </p:sp>
      <p:sp>
        <p:nvSpPr>
          <p:cNvPr id="7" name="Text Placeholder 3">
            <a:extLst>
              <a:ext uri="{FF2B5EF4-FFF2-40B4-BE49-F238E27FC236}">
                <a16:creationId xmlns:a16="http://schemas.microsoft.com/office/drawing/2014/main" id="{CBD46514-4FE9-47EF-8237-5FF636CA365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Put it context!</a:t>
            </a:r>
          </a:p>
        </p:txBody>
      </p:sp>
      <p:pic>
        <p:nvPicPr>
          <p:cNvPr id="9" name="Picture 8">
            <a:extLst>
              <a:ext uri="{FF2B5EF4-FFF2-40B4-BE49-F238E27FC236}">
                <a16:creationId xmlns:a16="http://schemas.microsoft.com/office/drawing/2014/main" id="{8CCADCAF-F93A-46A1-9E84-B5447E92356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81267" y="3110916"/>
            <a:ext cx="4495800" cy="3394329"/>
          </a:xfrm>
          <a:prstGeom prst="rect">
            <a:avLst/>
          </a:prstGeom>
        </p:spPr>
      </p:pic>
      <p:sp>
        <p:nvSpPr>
          <p:cNvPr id="10" name="TextBox 9">
            <a:extLst>
              <a:ext uri="{FF2B5EF4-FFF2-40B4-BE49-F238E27FC236}">
                <a16:creationId xmlns:a16="http://schemas.microsoft.com/office/drawing/2014/main" id="{F4465BFD-9BA8-4E0A-8F8F-848F1FDB5A67}"/>
              </a:ext>
            </a:extLst>
          </p:cNvPr>
          <p:cNvSpPr txBox="1"/>
          <p:nvPr/>
        </p:nvSpPr>
        <p:spPr>
          <a:xfrm>
            <a:off x="6952666" y="6492358"/>
            <a:ext cx="4495800" cy="230832"/>
          </a:xfrm>
          <a:prstGeom prst="rect">
            <a:avLst/>
          </a:prstGeom>
          <a:noFill/>
        </p:spPr>
        <p:txBody>
          <a:bodyPr wrap="square" rtlCol="0">
            <a:spAutoFit/>
          </a:bodyPr>
          <a:lstStyle/>
          <a:p>
            <a:r>
              <a:rPr lang="en-US" sz="900">
                <a:hlinkClick r:id="rId5" tooltip="http://commons.wikimedia.org/wiki/File:Small_Single-family_home.jpg"/>
              </a:rPr>
              <a:t>This Photo</a:t>
            </a:r>
            <a:r>
              <a:rPr lang="en-US" sz="900"/>
              <a:t> by Unknown Author is licensed under </a:t>
            </a:r>
            <a:r>
              <a:rPr lang="en-US" sz="900">
                <a:hlinkClick r:id="rId6" tooltip="https://creativecommons.org/licenses/by-sa/3.0/"/>
              </a:rPr>
              <a:t>CC BY-SA</a:t>
            </a:r>
            <a:endParaRPr lang="en-US" sz="900"/>
          </a:p>
        </p:txBody>
      </p:sp>
      <p:sp>
        <p:nvSpPr>
          <p:cNvPr id="11" name="TextBox 10">
            <a:extLst>
              <a:ext uri="{FF2B5EF4-FFF2-40B4-BE49-F238E27FC236}">
                <a16:creationId xmlns:a16="http://schemas.microsoft.com/office/drawing/2014/main" id="{4C405ABF-C52A-413C-88BF-08138F8DDA77}"/>
              </a:ext>
            </a:extLst>
          </p:cNvPr>
          <p:cNvSpPr txBox="1"/>
          <p:nvPr/>
        </p:nvSpPr>
        <p:spPr>
          <a:xfrm>
            <a:off x="3449053" y="189443"/>
            <a:ext cx="8357935" cy="2308324"/>
          </a:xfrm>
          <a:prstGeom prst="rect">
            <a:avLst/>
          </a:prstGeom>
          <a:noFill/>
        </p:spPr>
        <p:txBody>
          <a:bodyPr wrap="square" rtlCol="0">
            <a:spAutoFit/>
          </a:bodyPr>
          <a:lstStyle/>
          <a:p>
            <a:pPr algn="ctr"/>
            <a:r>
              <a:rPr lang="en-US" sz="3600" dirty="0"/>
              <a:t>A 1,500 square foot house on a small lot </a:t>
            </a:r>
            <a:r>
              <a:rPr lang="en-US" sz="3600" b="1" dirty="0"/>
              <a:t>produces 5,000 gallons </a:t>
            </a:r>
          </a:p>
          <a:p>
            <a:pPr algn="ctr"/>
            <a:r>
              <a:rPr lang="en-US" sz="3600" dirty="0"/>
              <a:t>of runoff from a </a:t>
            </a:r>
          </a:p>
          <a:p>
            <a:pPr algn="ctr"/>
            <a:r>
              <a:rPr lang="en-US" sz="3600" b="1" dirty="0"/>
              <a:t>1 inch rain storm</a:t>
            </a:r>
          </a:p>
        </p:txBody>
      </p:sp>
      <p:sp>
        <p:nvSpPr>
          <p:cNvPr id="12" name="Text Placeholder 3">
            <a:extLst>
              <a:ext uri="{FF2B5EF4-FFF2-40B4-BE49-F238E27FC236}">
                <a16:creationId xmlns:a16="http://schemas.microsoft.com/office/drawing/2014/main" id="{6BC2A418-FC79-4369-9812-41C38AC48CBC}"/>
              </a:ext>
            </a:extLst>
          </p:cNvPr>
          <p:cNvSpPr txBox="1">
            <a:spLocks/>
          </p:cNvSpPr>
          <p:nvPr/>
        </p:nvSpPr>
        <p:spPr>
          <a:xfrm rot="20544578">
            <a:off x="4164176" y="3504096"/>
            <a:ext cx="2834640" cy="1788812"/>
          </a:xfrm>
          <a:prstGeom prst="rect">
            <a:avLst/>
          </a:prstGeom>
          <a:ln w="57150">
            <a:solidFill>
              <a:schemeClr val="tx1"/>
            </a:solidFill>
          </a:ln>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800" b="1" dirty="0">
                <a:ln w="0"/>
                <a:solidFill>
                  <a:schemeClr val="accent5"/>
                </a:solidFill>
                <a:effectLst>
                  <a:outerShdw blurRad="38100" dist="19050" dir="2700000" algn="tl" rotWithShape="0">
                    <a:schemeClr val="dk1">
                      <a:alpha val="40000"/>
                    </a:schemeClr>
                  </a:outerShdw>
                </a:effectLst>
              </a:rPr>
              <a:t>That amount of water would fill your bathtub</a:t>
            </a:r>
          </a:p>
          <a:p>
            <a:pPr marL="0" indent="0" algn="ctr">
              <a:buNone/>
            </a:pPr>
            <a:r>
              <a:rPr lang="en-US" sz="2800" b="1" dirty="0">
                <a:ln w="0"/>
                <a:solidFill>
                  <a:schemeClr val="accent5"/>
                </a:solidFill>
                <a:effectLst>
                  <a:outerShdw blurRad="38100" dist="19050" dir="2700000" algn="tl" rotWithShape="0">
                    <a:schemeClr val="dk1">
                      <a:alpha val="40000"/>
                    </a:schemeClr>
                  </a:outerShdw>
                </a:effectLst>
              </a:rPr>
              <a:t>125 times!</a:t>
            </a:r>
          </a:p>
        </p:txBody>
      </p:sp>
    </p:spTree>
    <p:extLst>
      <p:ext uri="{BB962C8B-B14F-4D97-AF65-F5344CB8AC3E}">
        <p14:creationId xmlns:p14="http://schemas.microsoft.com/office/powerpoint/2010/main" val="23585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3F92CB66-3412-40FB-8F4D-BD9395F143BB}"/>
              </a:ext>
            </a:extLst>
          </p:cNvPr>
          <p:cNvSpPr>
            <a:spLocks noGrp="1"/>
          </p:cNvSpPr>
          <p:nvPr>
            <p:ph type="title"/>
          </p:nvPr>
        </p:nvSpPr>
        <p:spPr>
          <a:xfrm>
            <a:off x="256032" y="1143000"/>
            <a:ext cx="2834640" cy="2377440"/>
          </a:xfrm>
        </p:spPr>
        <p:txBody>
          <a:bodyPr>
            <a:noAutofit/>
          </a:bodyPr>
          <a:lstStyle/>
          <a:p>
            <a:pPr algn="ctr"/>
            <a:r>
              <a:rPr lang="en-US" sz="4000" b="1" dirty="0"/>
              <a:t>Protecting Water Quality</a:t>
            </a:r>
          </a:p>
        </p:txBody>
      </p:sp>
      <p:sp>
        <p:nvSpPr>
          <p:cNvPr id="7" name="Text Placeholder 3">
            <a:extLst>
              <a:ext uri="{FF2B5EF4-FFF2-40B4-BE49-F238E27FC236}">
                <a16:creationId xmlns:a16="http://schemas.microsoft.com/office/drawing/2014/main" id="{CBD46514-4FE9-47EF-8237-5FF636CA365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Rain Gardens</a:t>
            </a:r>
          </a:p>
          <a:p>
            <a:pPr marL="0" indent="0" algn="ctr">
              <a:buNone/>
            </a:pPr>
            <a:endParaRPr lang="en-US" sz="2400" dirty="0">
              <a:ln w="0"/>
              <a:solidFill>
                <a:schemeClr val="accent5"/>
              </a:solidFill>
              <a:effectLst>
                <a:outerShdw blurRad="38100" dist="19050" dir="2700000" algn="tl" rotWithShape="0">
                  <a:schemeClr val="dk1">
                    <a:alpha val="40000"/>
                  </a:schemeClr>
                </a:outerShdw>
              </a:effectLst>
            </a:endParaRPr>
          </a:p>
          <a:p>
            <a:pPr marL="0" indent="0" algn="ctr">
              <a:buNone/>
            </a:pPr>
            <a:endParaRPr lang="en-US" dirty="0"/>
          </a:p>
        </p:txBody>
      </p:sp>
      <p:pic>
        <p:nvPicPr>
          <p:cNvPr id="10" name="Picture 9">
            <a:extLst>
              <a:ext uri="{FF2B5EF4-FFF2-40B4-BE49-F238E27FC236}">
                <a16:creationId xmlns:a16="http://schemas.microsoft.com/office/drawing/2014/main" id="{985ED302-4403-4BDE-87DE-2A50AB1BEB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333"/>
          <a:stretch/>
        </p:blipFill>
        <p:spPr>
          <a:xfrm>
            <a:off x="7847014" y="793384"/>
            <a:ext cx="3857625" cy="5257800"/>
          </a:xfrm>
          <a:prstGeom prst="rect">
            <a:avLst/>
          </a:prstGeom>
        </p:spPr>
      </p:pic>
      <p:pic>
        <p:nvPicPr>
          <p:cNvPr id="9" name="Picture 8">
            <a:extLst>
              <a:ext uri="{FF2B5EF4-FFF2-40B4-BE49-F238E27FC236}">
                <a16:creationId xmlns:a16="http://schemas.microsoft.com/office/drawing/2014/main" id="{9E10B431-340B-4B60-9E90-E465B88E5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4322" y="1654397"/>
            <a:ext cx="5374714" cy="4031036"/>
          </a:xfrm>
          <a:prstGeom prst="rect">
            <a:avLst/>
          </a:prstGeom>
        </p:spPr>
      </p:pic>
    </p:spTree>
    <p:extLst>
      <p:ext uri="{BB962C8B-B14F-4D97-AF65-F5344CB8AC3E}">
        <p14:creationId xmlns:p14="http://schemas.microsoft.com/office/powerpoint/2010/main" val="173488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3F92CB66-3412-40FB-8F4D-BD9395F143BB}"/>
              </a:ext>
            </a:extLst>
          </p:cNvPr>
          <p:cNvSpPr>
            <a:spLocks noGrp="1"/>
          </p:cNvSpPr>
          <p:nvPr>
            <p:ph type="title"/>
          </p:nvPr>
        </p:nvSpPr>
        <p:spPr>
          <a:xfrm>
            <a:off x="256032" y="1143000"/>
            <a:ext cx="2834640" cy="2377440"/>
          </a:xfrm>
        </p:spPr>
        <p:txBody>
          <a:bodyPr>
            <a:noAutofit/>
          </a:bodyPr>
          <a:lstStyle/>
          <a:p>
            <a:pPr algn="ctr"/>
            <a:r>
              <a:rPr lang="en-US" sz="4000" b="1" dirty="0"/>
              <a:t>Protecting Water Quality</a:t>
            </a:r>
          </a:p>
        </p:txBody>
      </p:sp>
      <p:sp>
        <p:nvSpPr>
          <p:cNvPr id="7" name="Text Placeholder 3">
            <a:extLst>
              <a:ext uri="{FF2B5EF4-FFF2-40B4-BE49-F238E27FC236}">
                <a16:creationId xmlns:a16="http://schemas.microsoft.com/office/drawing/2014/main" id="{CBD46514-4FE9-47EF-8237-5FF636CA365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Rain Barrels</a:t>
            </a:r>
          </a:p>
          <a:p>
            <a:pPr marL="0" indent="0" algn="ctr">
              <a:buNone/>
            </a:pPr>
            <a:endParaRPr lang="en-US" dirty="0"/>
          </a:p>
        </p:txBody>
      </p:sp>
      <p:pic>
        <p:nvPicPr>
          <p:cNvPr id="11" name="Picture 10">
            <a:extLst>
              <a:ext uri="{FF2B5EF4-FFF2-40B4-BE49-F238E27FC236}">
                <a16:creationId xmlns:a16="http://schemas.microsoft.com/office/drawing/2014/main" id="{DF35A2FE-6024-4147-A970-56CA427A1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7902" y="1147086"/>
            <a:ext cx="3348080" cy="4640500"/>
          </a:xfrm>
          <a:prstGeom prst="rect">
            <a:avLst/>
          </a:prstGeom>
        </p:spPr>
      </p:pic>
      <p:pic>
        <p:nvPicPr>
          <p:cNvPr id="12" name="Picture 11">
            <a:extLst>
              <a:ext uri="{FF2B5EF4-FFF2-40B4-BE49-F238E27FC236}">
                <a16:creationId xmlns:a16="http://schemas.microsoft.com/office/drawing/2014/main" id="{EC6E1D66-1596-4CB5-A1A9-BBC6ABDD97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260" y="1143001"/>
            <a:ext cx="3471027" cy="4644586"/>
          </a:xfrm>
          <a:prstGeom prst="rect">
            <a:avLst/>
          </a:prstGeom>
        </p:spPr>
      </p:pic>
      <p:pic>
        <p:nvPicPr>
          <p:cNvPr id="8" name="Picture 7">
            <a:extLst>
              <a:ext uri="{FF2B5EF4-FFF2-40B4-BE49-F238E27FC236}">
                <a16:creationId xmlns:a16="http://schemas.microsoft.com/office/drawing/2014/main" id="{6E34B095-96C8-4173-B9B9-78C4325B9F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78" t="11111" r="19918" b="4800"/>
          <a:stretch/>
        </p:blipFill>
        <p:spPr>
          <a:xfrm>
            <a:off x="6006348" y="1143000"/>
            <a:ext cx="2886424" cy="4656163"/>
          </a:xfrm>
          <a:prstGeom prst="rect">
            <a:avLst/>
          </a:prstGeom>
        </p:spPr>
      </p:pic>
    </p:spTree>
    <p:extLst>
      <p:ext uri="{BB962C8B-B14F-4D97-AF65-F5344CB8AC3E}">
        <p14:creationId xmlns:p14="http://schemas.microsoft.com/office/powerpoint/2010/main" val="2051852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3F92CB66-3412-40FB-8F4D-BD9395F143BB}"/>
              </a:ext>
            </a:extLst>
          </p:cNvPr>
          <p:cNvSpPr>
            <a:spLocks noGrp="1"/>
          </p:cNvSpPr>
          <p:nvPr>
            <p:ph type="title"/>
          </p:nvPr>
        </p:nvSpPr>
        <p:spPr>
          <a:xfrm>
            <a:off x="256032" y="1143000"/>
            <a:ext cx="2834640" cy="2377440"/>
          </a:xfrm>
        </p:spPr>
        <p:txBody>
          <a:bodyPr>
            <a:noAutofit/>
          </a:bodyPr>
          <a:lstStyle/>
          <a:p>
            <a:pPr algn="ctr"/>
            <a:r>
              <a:rPr lang="en-US" sz="4000" b="1" dirty="0"/>
              <a:t>Protecting Water Quality</a:t>
            </a:r>
          </a:p>
        </p:txBody>
      </p:sp>
      <p:sp>
        <p:nvSpPr>
          <p:cNvPr id="7" name="Text Placeholder 3">
            <a:extLst>
              <a:ext uri="{FF2B5EF4-FFF2-40B4-BE49-F238E27FC236}">
                <a16:creationId xmlns:a16="http://schemas.microsoft.com/office/drawing/2014/main" id="{CBD46514-4FE9-47EF-8237-5FF636CA365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Filter Strip</a:t>
            </a:r>
          </a:p>
          <a:p>
            <a:pPr marL="0" indent="0" algn="ctr">
              <a:buNone/>
            </a:pPr>
            <a:endParaRPr lang="en-US" sz="2400" dirty="0">
              <a:ln w="0"/>
              <a:solidFill>
                <a:schemeClr val="accent5"/>
              </a:solidFill>
              <a:effectLst>
                <a:outerShdw blurRad="38100" dist="19050" dir="2700000" algn="tl" rotWithShape="0">
                  <a:schemeClr val="dk1">
                    <a:alpha val="40000"/>
                  </a:schemeClr>
                </a:outerShdw>
              </a:effectLst>
            </a:endParaRPr>
          </a:p>
          <a:p>
            <a:pPr marL="0" indent="0" algn="ctr">
              <a:buNone/>
            </a:pPr>
            <a:r>
              <a:rPr lang="en-US" sz="2400" dirty="0">
                <a:ln w="0"/>
                <a:solidFill>
                  <a:schemeClr val="accent5"/>
                </a:solidFill>
                <a:effectLst>
                  <a:outerShdw blurRad="38100" dist="19050" dir="2700000" algn="tl" rotWithShape="0">
                    <a:schemeClr val="dk1">
                      <a:alpha val="40000"/>
                    </a:schemeClr>
                  </a:outerShdw>
                </a:effectLst>
              </a:rPr>
              <a:t>(a.k.a. buffer strip)</a:t>
            </a:r>
            <a:endParaRPr lang="en-US" dirty="0"/>
          </a:p>
        </p:txBody>
      </p:sp>
      <p:pic>
        <p:nvPicPr>
          <p:cNvPr id="8" name="Picture 7">
            <a:extLst>
              <a:ext uri="{FF2B5EF4-FFF2-40B4-BE49-F238E27FC236}">
                <a16:creationId xmlns:a16="http://schemas.microsoft.com/office/drawing/2014/main" id="{E177B200-D9D0-46C1-A9B7-8B5D552E4B22}"/>
              </a:ext>
            </a:extLst>
          </p:cNvPr>
          <p:cNvPicPr>
            <a:picLocks noChangeAspect="1"/>
          </p:cNvPicPr>
          <p:nvPr/>
        </p:nvPicPr>
        <p:blipFill rotWithShape="1">
          <a:blip r:embed="rId4">
            <a:extLst>
              <a:ext uri="{28A0092B-C50C-407E-A947-70E740481C1C}">
                <a14:useLocalDpi xmlns:a14="http://schemas.microsoft.com/office/drawing/2010/main" val="0"/>
              </a:ext>
            </a:extLst>
          </a:blip>
          <a:srcRect l="12020" t="26667"/>
          <a:stretch/>
        </p:blipFill>
        <p:spPr>
          <a:xfrm>
            <a:off x="3479271" y="949551"/>
            <a:ext cx="8296275" cy="5029200"/>
          </a:xfrm>
          <a:prstGeom prst="rect">
            <a:avLst/>
          </a:prstGeom>
        </p:spPr>
      </p:pic>
    </p:spTree>
    <p:extLst>
      <p:ext uri="{BB962C8B-B14F-4D97-AF65-F5344CB8AC3E}">
        <p14:creationId xmlns:p14="http://schemas.microsoft.com/office/powerpoint/2010/main" val="3233891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3F92CB66-3412-40FB-8F4D-BD9395F143BB}"/>
              </a:ext>
            </a:extLst>
          </p:cNvPr>
          <p:cNvSpPr>
            <a:spLocks noGrp="1"/>
          </p:cNvSpPr>
          <p:nvPr>
            <p:ph type="title"/>
          </p:nvPr>
        </p:nvSpPr>
        <p:spPr>
          <a:xfrm>
            <a:off x="256032" y="1143000"/>
            <a:ext cx="2834640" cy="2377440"/>
          </a:xfrm>
        </p:spPr>
        <p:txBody>
          <a:bodyPr>
            <a:noAutofit/>
          </a:bodyPr>
          <a:lstStyle/>
          <a:p>
            <a:pPr algn="ctr"/>
            <a:r>
              <a:rPr lang="en-US" sz="4000" b="1" dirty="0"/>
              <a:t>Protecting Water Quality</a:t>
            </a:r>
          </a:p>
        </p:txBody>
      </p:sp>
      <p:sp>
        <p:nvSpPr>
          <p:cNvPr id="7" name="Text Placeholder 3">
            <a:extLst>
              <a:ext uri="{FF2B5EF4-FFF2-40B4-BE49-F238E27FC236}">
                <a16:creationId xmlns:a16="http://schemas.microsoft.com/office/drawing/2014/main" id="{CBD46514-4FE9-47EF-8237-5FF636CA365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Cover Crops</a:t>
            </a:r>
          </a:p>
          <a:p>
            <a:pPr marL="0" indent="0" algn="ctr">
              <a:buNone/>
            </a:pPr>
            <a:endParaRPr lang="en-US" sz="2400" dirty="0">
              <a:ln w="0"/>
              <a:solidFill>
                <a:schemeClr val="accent5"/>
              </a:solidFill>
              <a:effectLst>
                <a:outerShdw blurRad="38100" dist="19050" dir="2700000" algn="tl" rotWithShape="0">
                  <a:schemeClr val="dk1">
                    <a:alpha val="40000"/>
                  </a:schemeClr>
                </a:outerShdw>
              </a:effectLst>
            </a:endParaRPr>
          </a:p>
          <a:p>
            <a:pPr marL="0" indent="0" algn="ctr">
              <a:buNone/>
            </a:pPr>
            <a:endParaRPr lang="en-US" dirty="0"/>
          </a:p>
        </p:txBody>
      </p:sp>
      <p:pic>
        <p:nvPicPr>
          <p:cNvPr id="9" name="Picture 8">
            <a:extLst>
              <a:ext uri="{FF2B5EF4-FFF2-40B4-BE49-F238E27FC236}">
                <a16:creationId xmlns:a16="http://schemas.microsoft.com/office/drawing/2014/main" id="{1E27FE12-C65A-43D5-959C-E6A05E99E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477" y="971991"/>
            <a:ext cx="8349377" cy="4895028"/>
          </a:xfrm>
          <a:prstGeom prst="rect">
            <a:avLst/>
          </a:prstGeom>
        </p:spPr>
      </p:pic>
    </p:spTree>
    <p:extLst>
      <p:ext uri="{BB962C8B-B14F-4D97-AF65-F5344CB8AC3E}">
        <p14:creationId xmlns:p14="http://schemas.microsoft.com/office/powerpoint/2010/main" val="1586714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A3D39998-F140-4000-88F8-E78903371758}"/>
              </a:ext>
            </a:extLst>
          </p:cNvPr>
          <p:cNvSpPr>
            <a:spLocks noGrp="1"/>
          </p:cNvSpPr>
          <p:nvPr>
            <p:ph type="title"/>
          </p:nvPr>
        </p:nvSpPr>
        <p:spPr>
          <a:xfrm>
            <a:off x="256032" y="1143000"/>
            <a:ext cx="2834640" cy="2377440"/>
          </a:xfrm>
        </p:spPr>
        <p:txBody>
          <a:bodyPr>
            <a:noAutofit/>
          </a:bodyPr>
          <a:lstStyle/>
          <a:p>
            <a:pPr algn="ctr"/>
            <a:r>
              <a:rPr lang="en-US" sz="4000" b="1" dirty="0"/>
              <a:t>Infiltration and Runoff</a:t>
            </a:r>
          </a:p>
        </p:txBody>
      </p:sp>
      <p:sp>
        <p:nvSpPr>
          <p:cNvPr id="7" name="Text Placeholder 3">
            <a:extLst>
              <a:ext uri="{FF2B5EF4-FFF2-40B4-BE49-F238E27FC236}">
                <a16:creationId xmlns:a16="http://schemas.microsoft.com/office/drawing/2014/main" id="{9928E2DD-9483-4A1C-B5E7-B4A064E6B5B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Demonstration</a:t>
            </a:r>
          </a:p>
          <a:p>
            <a:pPr marL="0" indent="0" algn="ctr">
              <a:buNone/>
            </a:pPr>
            <a:endParaRPr lang="en-US" sz="2400" dirty="0">
              <a:ln w="0"/>
              <a:solidFill>
                <a:schemeClr val="accent5"/>
              </a:solidFill>
              <a:effectLst>
                <a:outerShdw blurRad="38100" dist="19050" dir="2700000" algn="tl" rotWithShape="0">
                  <a:schemeClr val="dk1">
                    <a:alpha val="40000"/>
                  </a:schemeClr>
                </a:outerShdw>
              </a:effectLst>
            </a:endParaRPr>
          </a:p>
          <a:p>
            <a:pPr marL="0" indent="0" algn="ctr">
              <a:buNone/>
            </a:pPr>
            <a:endParaRPr lang="en-US" dirty="0"/>
          </a:p>
        </p:txBody>
      </p:sp>
      <p:pic>
        <p:nvPicPr>
          <p:cNvPr id="10" name="Picture 9">
            <a:extLst>
              <a:ext uri="{FF2B5EF4-FFF2-40B4-BE49-F238E27FC236}">
                <a16:creationId xmlns:a16="http://schemas.microsoft.com/office/drawing/2014/main" id="{F88577B6-2E24-47F2-925D-2A0FDD4ED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2138" y="16038"/>
            <a:ext cx="2572513" cy="4572213"/>
          </a:xfrm>
          <a:prstGeom prst="rect">
            <a:avLst/>
          </a:prstGeom>
        </p:spPr>
      </p:pic>
      <p:pic>
        <p:nvPicPr>
          <p:cNvPr id="11" name="Picture 10">
            <a:extLst>
              <a:ext uri="{FF2B5EF4-FFF2-40B4-BE49-F238E27FC236}">
                <a16:creationId xmlns:a16="http://schemas.microsoft.com/office/drawing/2014/main" id="{E0CEB436-C651-4F50-BB4C-CEFC74B9D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80" t="8129" b="8955"/>
          <a:stretch/>
        </p:blipFill>
        <p:spPr>
          <a:xfrm>
            <a:off x="3416970" y="0"/>
            <a:ext cx="2572512" cy="4572000"/>
          </a:xfrm>
          <a:prstGeom prst="rect">
            <a:avLst/>
          </a:prstGeom>
        </p:spPr>
      </p:pic>
      <p:pic>
        <p:nvPicPr>
          <p:cNvPr id="9" name="Picture 8">
            <a:extLst>
              <a:ext uri="{FF2B5EF4-FFF2-40B4-BE49-F238E27FC236}">
                <a16:creationId xmlns:a16="http://schemas.microsoft.com/office/drawing/2014/main" id="{37D935F0-9C72-485D-89EA-477EB66BD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0065" y="2276620"/>
            <a:ext cx="2572513" cy="4573356"/>
          </a:xfrm>
          <a:prstGeom prst="rect">
            <a:avLst/>
          </a:prstGeom>
        </p:spPr>
      </p:pic>
      <p:pic>
        <p:nvPicPr>
          <p:cNvPr id="8" name="Picture Placeholder 9">
            <a:extLst>
              <a:ext uri="{FF2B5EF4-FFF2-40B4-BE49-F238E27FC236}">
                <a16:creationId xmlns:a16="http://schemas.microsoft.com/office/drawing/2014/main" id="{8878FEE8-12A9-47BE-965C-15457800AB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7206" y="2197762"/>
            <a:ext cx="2572512" cy="4572000"/>
          </a:xfrm>
          <a:prstGeom prst="rect">
            <a:avLst/>
          </a:prstGeom>
        </p:spPr>
      </p:pic>
    </p:spTree>
    <p:extLst>
      <p:ext uri="{BB962C8B-B14F-4D97-AF65-F5344CB8AC3E}">
        <p14:creationId xmlns:p14="http://schemas.microsoft.com/office/powerpoint/2010/main" val="333698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A3D39998-F140-4000-88F8-E78903371758}"/>
              </a:ext>
            </a:extLst>
          </p:cNvPr>
          <p:cNvSpPr>
            <a:spLocks noGrp="1"/>
          </p:cNvSpPr>
          <p:nvPr>
            <p:ph type="title"/>
          </p:nvPr>
        </p:nvSpPr>
        <p:spPr>
          <a:xfrm>
            <a:off x="256032" y="1143000"/>
            <a:ext cx="2834640" cy="2377440"/>
          </a:xfrm>
        </p:spPr>
        <p:txBody>
          <a:bodyPr>
            <a:noAutofit/>
          </a:bodyPr>
          <a:lstStyle/>
          <a:p>
            <a:pPr algn="ctr"/>
            <a:r>
              <a:rPr lang="en-US" sz="4000" b="1" dirty="0"/>
              <a:t>Infiltration and Runoff</a:t>
            </a:r>
          </a:p>
        </p:txBody>
      </p:sp>
      <p:sp>
        <p:nvSpPr>
          <p:cNvPr id="7" name="Text Placeholder 3">
            <a:extLst>
              <a:ext uri="{FF2B5EF4-FFF2-40B4-BE49-F238E27FC236}">
                <a16:creationId xmlns:a16="http://schemas.microsoft.com/office/drawing/2014/main" id="{9928E2DD-9483-4A1C-B5E7-B4A064E6B5B4}"/>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Impervious</a:t>
            </a:r>
          </a:p>
          <a:p>
            <a:pPr marL="0" indent="0" algn="ctr">
              <a:buNone/>
            </a:pPr>
            <a:r>
              <a:rPr lang="en-US" sz="2400" dirty="0">
                <a:ln w="0"/>
                <a:solidFill>
                  <a:schemeClr val="accent5"/>
                </a:solidFill>
                <a:effectLst>
                  <a:outerShdw blurRad="38100" dist="19050" dir="2700000" algn="tl" rotWithShape="0">
                    <a:schemeClr val="dk1">
                      <a:alpha val="40000"/>
                    </a:schemeClr>
                  </a:outerShdw>
                </a:effectLst>
              </a:rPr>
              <a:t>vs.</a:t>
            </a:r>
          </a:p>
          <a:p>
            <a:pPr marL="0" indent="0" algn="ctr">
              <a:buNone/>
            </a:pPr>
            <a:r>
              <a:rPr lang="en-US" sz="2400" dirty="0">
                <a:ln w="0"/>
                <a:solidFill>
                  <a:schemeClr val="accent5"/>
                </a:solidFill>
                <a:effectLst>
                  <a:outerShdw blurRad="38100" dist="19050" dir="2700000" algn="tl" rotWithShape="0">
                    <a:schemeClr val="dk1">
                      <a:alpha val="40000"/>
                    </a:schemeClr>
                  </a:outerShdw>
                </a:effectLst>
              </a:rPr>
              <a:t>Pervious</a:t>
            </a:r>
          </a:p>
          <a:p>
            <a:pPr marL="0" indent="0" algn="ctr">
              <a:buNone/>
            </a:pPr>
            <a:endParaRPr lang="en-US" sz="2400" dirty="0">
              <a:ln w="0"/>
              <a:solidFill>
                <a:schemeClr val="accent5"/>
              </a:solidFill>
              <a:effectLst>
                <a:outerShdw blurRad="38100" dist="19050" dir="2700000" algn="tl" rotWithShape="0">
                  <a:schemeClr val="dk1">
                    <a:alpha val="40000"/>
                  </a:schemeClr>
                </a:outerShdw>
              </a:effectLst>
            </a:endParaRPr>
          </a:p>
          <a:p>
            <a:pPr marL="0" indent="0" algn="ctr">
              <a:buNone/>
            </a:pPr>
            <a:endParaRPr lang="en-US" dirty="0"/>
          </a:p>
        </p:txBody>
      </p:sp>
      <p:pic>
        <p:nvPicPr>
          <p:cNvPr id="12" name="Picture 11" descr="K:\LANDSCAPE FOR LIFE\Resources\LFL Manual v5_Instructor\Links\45_LFL_Workbooks_Water-12.tif">
            <a:extLst>
              <a:ext uri="{FF2B5EF4-FFF2-40B4-BE49-F238E27FC236}">
                <a16:creationId xmlns:a16="http://schemas.microsoft.com/office/drawing/2014/main" id="{E4D69609-1155-4B55-AA82-8364E6910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052" y="917789"/>
            <a:ext cx="8602027" cy="505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76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80B9A54-FC05-47FF-81C1-279342DD4374}"/>
              </a:ext>
            </a:extLst>
          </p:cNvPr>
          <p:cNvSpPr txBox="1">
            <a:spLocks/>
          </p:cNvSpPr>
          <p:nvPr/>
        </p:nvSpPr>
        <p:spPr>
          <a:xfrm>
            <a:off x="227534" y="2194560"/>
            <a:ext cx="2834640" cy="2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Explore these links and the “notes” section below each slide for background information</a:t>
            </a:r>
          </a:p>
        </p:txBody>
      </p:sp>
      <p:pic>
        <p:nvPicPr>
          <p:cNvPr id="9" name="Content Placeholder 4">
            <a:extLst>
              <a:ext uri="{FF2B5EF4-FFF2-40B4-BE49-F238E27FC236}">
                <a16:creationId xmlns:a16="http://schemas.microsoft.com/office/drawing/2014/main" id="{831FD669-3019-4E92-AB24-01B4545FABB2}"/>
              </a:ext>
            </a:extLst>
          </p:cNvPr>
          <p:cNvPicPr>
            <a:picLocks noChangeAspect="1"/>
          </p:cNvPicPr>
          <p:nvPr/>
        </p:nvPicPr>
        <p:blipFill>
          <a:blip r:embed="rId2"/>
          <a:stretch>
            <a:fillRect/>
          </a:stretch>
        </p:blipFill>
        <p:spPr>
          <a:xfrm>
            <a:off x="391146" y="6139171"/>
            <a:ext cx="2671028" cy="675284"/>
          </a:xfrm>
          <a:prstGeom prst="rect">
            <a:avLst/>
          </a:prstGeom>
        </p:spPr>
      </p:pic>
      <p:sp>
        <p:nvSpPr>
          <p:cNvPr id="2" name="Rectangle 1">
            <a:extLst>
              <a:ext uri="{FF2B5EF4-FFF2-40B4-BE49-F238E27FC236}">
                <a16:creationId xmlns:a16="http://schemas.microsoft.com/office/drawing/2014/main" id="{0F5A930F-1696-4248-95D4-81CA3945E659}"/>
              </a:ext>
            </a:extLst>
          </p:cNvPr>
          <p:cNvSpPr/>
          <p:nvPr/>
        </p:nvSpPr>
        <p:spPr>
          <a:xfrm>
            <a:off x="3733800" y="2438400"/>
            <a:ext cx="7713633" cy="1862048"/>
          </a:xfrm>
          <a:prstGeom prst="rect">
            <a:avLst/>
          </a:prstGeom>
          <a:noFill/>
        </p:spPr>
        <p:txBody>
          <a:bodyPr wrap="square" lIns="91440" tIns="45720" rIns="91440" bIns="45720">
            <a:spAutoFit/>
          </a:bodyPr>
          <a:lstStyle/>
          <a:p>
            <a:pPr algn="ctr"/>
            <a:r>
              <a:rPr lang="en-US" sz="11500" b="1" i="1" dirty="0">
                <a:ln w="0"/>
                <a:gradFill flip="none" rotWithShape="1">
                  <a:gsLst>
                    <a:gs pos="0">
                      <a:schemeClr val="accent5">
                        <a:lumMod val="21000"/>
                        <a:lumOff val="79000"/>
                      </a:schemeClr>
                    </a:gs>
                    <a:gs pos="50000">
                      <a:schemeClr val="accent5"/>
                    </a:gs>
                    <a:gs pos="100000">
                      <a:schemeClr val="accent5">
                        <a:lumMod val="60000"/>
                        <a:lumOff val="40000"/>
                      </a:schemeClr>
                    </a:gs>
                  </a:gsLst>
                  <a:lin ang="2700000" scaled="1"/>
                  <a:tileRect/>
                </a:gradFill>
                <a:effectLst>
                  <a:reflection blurRad="6350" stA="53000" endA="300" endPos="35500" dir="5400000" sy="-90000" algn="bl" rotWithShape="0"/>
                </a:effectLst>
              </a:rPr>
              <a:t>Learn More!</a:t>
            </a:r>
            <a:endParaRPr lang="en-US" sz="11500" b="1" i="1" cap="none" spc="0" dirty="0">
              <a:ln w="0"/>
              <a:gradFill flip="none" rotWithShape="1">
                <a:gsLst>
                  <a:gs pos="0">
                    <a:schemeClr val="accent5">
                      <a:lumMod val="21000"/>
                      <a:lumOff val="79000"/>
                    </a:schemeClr>
                  </a:gs>
                  <a:gs pos="50000">
                    <a:schemeClr val="accent5"/>
                  </a:gs>
                  <a:gs pos="100000">
                    <a:schemeClr val="accent5">
                      <a:lumMod val="60000"/>
                      <a:lumOff val="40000"/>
                    </a:schemeClr>
                  </a:gs>
                </a:gsLst>
                <a:lin ang="2700000" scaled="1"/>
                <a:tileRect/>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64142182"/>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5166E-ACA1-4859-9912-6A59E3254BB3}"/>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Supporting Information, Resources, and Classroom Activities</a:t>
            </a:r>
          </a:p>
        </p:txBody>
      </p:sp>
      <p:pic>
        <p:nvPicPr>
          <p:cNvPr id="9" name="Content Placeholder 4">
            <a:extLst>
              <a:ext uri="{FF2B5EF4-FFF2-40B4-BE49-F238E27FC236}">
                <a16:creationId xmlns:a16="http://schemas.microsoft.com/office/drawing/2014/main" id="{35CBA6BC-6D3E-4C35-817F-3B4D5BC71103}"/>
              </a:ext>
            </a:extLst>
          </p:cNvPr>
          <p:cNvPicPr>
            <a:picLocks noChangeAspect="1"/>
          </p:cNvPicPr>
          <p:nvPr/>
        </p:nvPicPr>
        <p:blipFill>
          <a:blip r:embed="rId3"/>
          <a:stretch>
            <a:fillRect/>
          </a:stretch>
        </p:blipFill>
        <p:spPr>
          <a:xfrm>
            <a:off x="391146" y="6139171"/>
            <a:ext cx="2671028" cy="675284"/>
          </a:xfrm>
          <a:prstGeom prst="rect">
            <a:avLst/>
          </a:prstGeom>
        </p:spPr>
      </p:pic>
      <p:sp>
        <p:nvSpPr>
          <p:cNvPr id="5" name="TextBox 4">
            <a:extLst>
              <a:ext uri="{FF2B5EF4-FFF2-40B4-BE49-F238E27FC236}">
                <a16:creationId xmlns:a16="http://schemas.microsoft.com/office/drawing/2014/main" id="{9BF947EA-37FB-4724-9884-ECB2FD8B9271}"/>
              </a:ext>
            </a:extLst>
          </p:cNvPr>
          <p:cNvSpPr txBox="1"/>
          <p:nvPr/>
        </p:nvSpPr>
        <p:spPr>
          <a:xfrm>
            <a:off x="3810000" y="1122083"/>
            <a:ext cx="7772400" cy="954107"/>
          </a:xfrm>
          <a:prstGeom prst="rect">
            <a:avLst/>
          </a:prstGeom>
          <a:noFill/>
          <a:ln>
            <a:solidFill>
              <a:schemeClr val="tx1"/>
            </a:solidFill>
          </a:ln>
        </p:spPr>
        <p:txBody>
          <a:bodyPr wrap="square" rtlCol="0">
            <a:spAutoFit/>
          </a:bodyPr>
          <a:lstStyle/>
          <a:p>
            <a:pPr algn="ctr"/>
            <a:r>
              <a:rPr lang="en-US" sz="2000" b="1" dirty="0"/>
              <a:t>National Geographic Lesson Plans:</a:t>
            </a:r>
          </a:p>
          <a:p>
            <a:pPr algn="ctr"/>
            <a:endParaRPr lang="en-US" dirty="0"/>
          </a:p>
          <a:p>
            <a:pPr algn="ctr"/>
            <a:r>
              <a:rPr lang="en-US" dirty="0">
                <a:hlinkClick r:id="rId4"/>
              </a:rPr>
              <a:t>https://www.nationalgeographic.org/education/resource-library/</a:t>
            </a:r>
            <a:endParaRPr lang="en-US" dirty="0"/>
          </a:p>
        </p:txBody>
      </p:sp>
      <p:sp>
        <p:nvSpPr>
          <p:cNvPr id="6" name="TextBox 5">
            <a:extLst>
              <a:ext uri="{FF2B5EF4-FFF2-40B4-BE49-F238E27FC236}">
                <a16:creationId xmlns:a16="http://schemas.microsoft.com/office/drawing/2014/main" id="{02DA13A1-E6C3-42ED-9538-E7D0991887FD}"/>
              </a:ext>
            </a:extLst>
          </p:cNvPr>
          <p:cNvSpPr txBox="1"/>
          <p:nvPr/>
        </p:nvSpPr>
        <p:spPr>
          <a:xfrm>
            <a:off x="3810000" y="2994723"/>
            <a:ext cx="7772400" cy="954107"/>
          </a:xfrm>
          <a:prstGeom prst="rect">
            <a:avLst/>
          </a:prstGeom>
          <a:noFill/>
          <a:ln>
            <a:solidFill>
              <a:schemeClr val="tx1"/>
            </a:solidFill>
          </a:ln>
        </p:spPr>
        <p:txBody>
          <a:bodyPr wrap="square" rtlCol="0">
            <a:spAutoFit/>
          </a:bodyPr>
          <a:lstStyle/>
          <a:p>
            <a:pPr algn="ctr"/>
            <a:r>
              <a:rPr lang="en-US" sz="2000" b="1" dirty="0"/>
              <a:t>NASA Water Education Lesson Plans:</a:t>
            </a:r>
          </a:p>
          <a:p>
            <a:pPr algn="ctr"/>
            <a:endParaRPr lang="en-US" dirty="0"/>
          </a:p>
          <a:p>
            <a:pPr algn="ctr"/>
            <a:r>
              <a:rPr lang="en-US" dirty="0">
                <a:hlinkClick r:id="rId5"/>
              </a:rPr>
              <a:t>https://pmm.nasa.gov/education/lesson-plans/water-conservation</a:t>
            </a:r>
            <a:endParaRPr lang="en-US" dirty="0"/>
          </a:p>
        </p:txBody>
      </p:sp>
      <p:sp>
        <p:nvSpPr>
          <p:cNvPr id="10" name="TextBox 9">
            <a:extLst>
              <a:ext uri="{FF2B5EF4-FFF2-40B4-BE49-F238E27FC236}">
                <a16:creationId xmlns:a16="http://schemas.microsoft.com/office/drawing/2014/main" id="{5178F407-C538-49BD-98F4-45FCB92550AC}"/>
              </a:ext>
            </a:extLst>
          </p:cNvPr>
          <p:cNvSpPr txBox="1"/>
          <p:nvPr/>
        </p:nvSpPr>
        <p:spPr>
          <a:xfrm>
            <a:off x="3810000" y="4659308"/>
            <a:ext cx="7772400" cy="1231106"/>
          </a:xfrm>
          <a:prstGeom prst="rect">
            <a:avLst/>
          </a:prstGeom>
          <a:noFill/>
          <a:ln>
            <a:solidFill>
              <a:schemeClr val="tx1"/>
            </a:solidFill>
          </a:ln>
        </p:spPr>
        <p:txBody>
          <a:bodyPr wrap="square" rtlCol="0">
            <a:spAutoFit/>
          </a:bodyPr>
          <a:lstStyle/>
          <a:p>
            <a:pPr algn="ctr"/>
            <a:r>
              <a:rPr lang="en-US" sz="2000" b="1" dirty="0"/>
              <a:t>PBS Water Conservation Lesson Plans:</a:t>
            </a:r>
          </a:p>
          <a:p>
            <a:pPr algn="ctr"/>
            <a:endParaRPr lang="en-US" dirty="0"/>
          </a:p>
          <a:p>
            <a:pPr algn="ctr"/>
            <a:r>
              <a:rPr lang="en-US" dirty="0">
                <a:hlinkClick r:id="rId6"/>
              </a:rPr>
              <a:t>https://indiana.pbslearningmedia.org/resource/ess05.sci.ess.watcyc.lp_waterconservation/water-conservation/</a:t>
            </a:r>
            <a:endParaRPr lang="en-US" dirty="0"/>
          </a:p>
        </p:txBody>
      </p:sp>
    </p:spTree>
    <p:extLst>
      <p:ext uri="{BB962C8B-B14F-4D97-AF65-F5344CB8AC3E}">
        <p14:creationId xmlns:p14="http://schemas.microsoft.com/office/powerpoint/2010/main" val="1981151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p:txBody>
          <a:bodyPr/>
          <a:lstStyle/>
          <a:p>
            <a:pPr algn="ctr"/>
            <a:r>
              <a:rPr lang="en-US" dirty="0"/>
              <a:t>Learning Objectives</a:t>
            </a:r>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2"/>
          <a:stretch>
            <a:fillRect/>
          </a:stretch>
        </p:blipFill>
        <p:spPr>
          <a:xfrm>
            <a:off x="391146" y="6139171"/>
            <a:ext cx="2671028" cy="675284"/>
          </a:xfrm>
        </p:spPr>
      </p:pic>
      <p:sp>
        <p:nvSpPr>
          <p:cNvPr id="4" name="Rectangle 2">
            <a:extLst>
              <a:ext uri="{FF2B5EF4-FFF2-40B4-BE49-F238E27FC236}">
                <a16:creationId xmlns:a16="http://schemas.microsoft.com/office/drawing/2014/main" id="{59E74FD9-B950-44AD-B70C-128740CDD4C2}"/>
              </a:ext>
            </a:extLst>
          </p:cNvPr>
          <p:cNvSpPr txBox="1">
            <a:spLocks noChangeArrowheads="1"/>
          </p:cNvSpPr>
          <p:nvPr/>
        </p:nvSpPr>
        <p:spPr>
          <a:xfrm>
            <a:off x="7239000" y="514424"/>
            <a:ext cx="5256028" cy="1218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4800" b="1" spc="0" dirty="0">
                <a:ln w="0"/>
                <a:solidFill>
                  <a:schemeClr val="accent5"/>
                </a:solidFill>
                <a:effectLst>
                  <a:outerShdw blurRad="38100" dist="19050" dir="2700000" algn="tl" rotWithShape="0">
                    <a:schemeClr val="dk1">
                      <a:alpha val="40000"/>
                    </a:schemeClr>
                  </a:outerShdw>
                </a:effectLst>
              </a:rPr>
              <a:t>Do You Know?</a:t>
            </a:r>
          </a:p>
        </p:txBody>
      </p:sp>
      <p:sp>
        <p:nvSpPr>
          <p:cNvPr id="6" name="Rectangle 4">
            <a:extLst>
              <a:ext uri="{FF2B5EF4-FFF2-40B4-BE49-F238E27FC236}">
                <a16:creationId xmlns:a16="http://schemas.microsoft.com/office/drawing/2014/main" id="{31EBE53F-50B6-496C-BF79-2F5C5EA72AFE}"/>
              </a:ext>
            </a:extLst>
          </p:cNvPr>
          <p:cNvSpPr txBox="1">
            <a:spLocks noChangeArrowheads="1"/>
          </p:cNvSpPr>
          <p:nvPr/>
        </p:nvSpPr>
        <p:spPr>
          <a:xfrm>
            <a:off x="3733800" y="1624986"/>
            <a:ext cx="7772400" cy="420502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What watershed do you live in?</a:t>
            </a:r>
          </a:p>
          <a:p>
            <a:pPr marL="0" indent="0" algn="ctr">
              <a:spcAft>
                <a:spcPct val="50000"/>
              </a:spcAft>
              <a:buFont typeface="Wingdings 2" pitchFamily="18" charset="2"/>
              <a:buNone/>
            </a:pPr>
            <a:endParaRPr lang="en-US" dirty="0">
              <a:ln w="0"/>
              <a:solidFill>
                <a:schemeClr val="tx1"/>
              </a:solidFill>
              <a:effectLst>
                <a:outerShdw blurRad="38100" dist="19050" dir="2700000" algn="tl" rotWithShape="0">
                  <a:schemeClr val="dk1">
                    <a:alpha val="40000"/>
                  </a:schemeClr>
                </a:outerShdw>
              </a:effectLst>
            </a:endParaRPr>
          </a:p>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Where does our drinking water come from?</a:t>
            </a:r>
          </a:p>
          <a:p>
            <a:pPr marL="0" indent="0" algn="ctr">
              <a:spcAft>
                <a:spcPct val="50000"/>
              </a:spcAft>
              <a:buFont typeface="Wingdings 2" pitchFamily="18" charset="2"/>
              <a:buNone/>
            </a:pPr>
            <a:endParaRPr lang="en-US" dirty="0">
              <a:ln w="0"/>
              <a:solidFill>
                <a:schemeClr val="tx1"/>
              </a:solidFill>
              <a:effectLst>
                <a:outerShdw blurRad="38100" dist="19050" dir="2700000" algn="tl" rotWithShape="0">
                  <a:schemeClr val="dk1">
                    <a:alpha val="40000"/>
                  </a:schemeClr>
                </a:outerShdw>
              </a:effectLst>
            </a:endParaRPr>
          </a:p>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Is water quality or water quantity more important in our area?</a:t>
            </a:r>
          </a:p>
          <a:p>
            <a:pPr marL="0" indent="0" algn="ctr">
              <a:spcAft>
                <a:spcPct val="50000"/>
              </a:spcAft>
              <a:buFont typeface="Wingdings 2" pitchFamily="18" charset="2"/>
              <a:buNone/>
            </a:pPr>
            <a:endParaRPr lang="en-US" dirty="0">
              <a:ln w="0"/>
              <a:solidFill>
                <a:schemeClr val="tx1"/>
              </a:solidFill>
              <a:effectLst>
                <a:outerShdw blurRad="38100" dist="19050" dir="2700000" algn="tl" rotWithShape="0">
                  <a:schemeClr val="dk1">
                    <a:alpha val="40000"/>
                  </a:schemeClr>
                </a:outerShdw>
              </a:effectLst>
            </a:endParaRPr>
          </a:p>
          <a:p>
            <a:pPr marL="0" indent="0" algn="ctr">
              <a:spcAft>
                <a:spcPct val="50000"/>
              </a:spcAft>
              <a:buFont typeface="Wingdings 2" pitchFamily="18" charset="2"/>
              <a:buNone/>
            </a:pPr>
            <a:r>
              <a:rPr lang="en-US" dirty="0">
                <a:ln w="0"/>
                <a:solidFill>
                  <a:schemeClr val="tx1"/>
                </a:solidFill>
                <a:effectLst>
                  <a:outerShdw blurRad="38100" dist="19050" dir="2700000" algn="tl" rotWithShape="0">
                    <a:schemeClr val="dk1">
                      <a:alpha val="40000"/>
                    </a:schemeClr>
                  </a:outerShdw>
                </a:effectLst>
              </a:rPr>
              <a:t>How can we protect our water resource?</a:t>
            </a:r>
          </a:p>
        </p:txBody>
      </p:sp>
    </p:spTree>
    <p:extLst>
      <p:ext uri="{BB962C8B-B14F-4D97-AF65-F5344CB8AC3E}">
        <p14:creationId xmlns:p14="http://schemas.microsoft.com/office/powerpoint/2010/main" val="7527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00"/>
                                        <p:tgtEl>
                                          <p:spTgt spid="4"/>
                                        </p:tgtEl>
                                      </p:cBhvr>
                                    </p:animEffect>
                                  </p:childTnLst>
                                </p:cTn>
                              </p:par>
                            </p:childTnLst>
                          </p:cTn>
                        </p:par>
                        <p:par>
                          <p:cTn id="8" fill="hold">
                            <p:stCondLst>
                              <p:cond delay="3400"/>
                            </p:stCondLst>
                            <p:childTnLst>
                              <p:par>
                                <p:cTn id="9" presetID="10" presetClass="entr" presetSubtype="0" fill="hold" grpId="0" nodeType="afterEffect">
                                  <p:stCondLst>
                                    <p:cond delay="14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900"/>
                                        <p:tgtEl>
                                          <p:spTgt spid="6">
                                            <p:txEl>
                                              <p:pRg st="0" end="0"/>
                                            </p:txEl>
                                          </p:spTgt>
                                        </p:tgtEl>
                                      </p:cBhvr>
                                    </p:animEffect>
                                  </p:childTnLst>
                                </p:cTn>
                              </p:par>
                            </p:childTnLst>
                          </p:cTn>
                        </p:par>
                        <p:par>
                          <p:cTn id="12" fill="hold">
                            <p:stCondLst>
                              <p:cond delay="10700"/>
                            </p:stCondLst>
                            <p:childTnLst>
                              <p:par>
                                <p:cTn id="13" presetID="10" presetClass="entr" presetSubtype="0" fill="hold" grpId="0" nodeType="afterEffect">
                                  <p:stCondLst>
                                    <p:cond delay="1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48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48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0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48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F5166E-ACA1-4859-9912-6A59E3254BB3}"/>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2800" b="1" dirty="0"/>
              <a:t>Still want to know more?</a:t>
            </a:r>
            <a:br>
              <a:rPr lang="en-US" sz="2800" b="1" dirty="0"/>
            </a:br>
            <a:br>
              <a:rPr lang="en-US" sz="2800" b="1" dirty="0"/>
            </a:br>
            <a:r>
              <a:rPr lang="en-US" sz="2800" b="1" dirty="0"/>
              <a:t>Contact us!</a:t>
            </a:r>
          </a:p>
        </p:txBody>
      </p:sp>
      <p:sp>
        <p:nvSpPr>
          <p:cNvPr id="2" name="TextBox 1">
            <a:extLst>
              <a:ext uri="{FF2B5EF4-FFF2-40B4-BE49-F238E27FC236}">
                <a16:creationId xmlns:a16="http://schemas.microsoft.com/office/drawing/2014/main" id="{4AA47AF6-78BA-444A-8AC1-0C7897F890D7}"/>
              </a:ext>
            </a:extLst>
          </p:cNvPr>
          <p:cNvSpPr txBox="1"/>
          <p:nvPr/>
        </p:nvSpPr>
        <p:spPr>
          <a:xfrm>
            <a:off x="3657600" y="612844"/>
            <a:ext cx="8001000" cy="5632311"/>
          </a:xfrm>
          <a:prstGeom prst="rect">
            <a:avLst/>
          </a:prstGeom>
          <a:noFill/>
        </p:spPr>
        <p:txBody>
          <a:bodyPr wrap="square" rtlCol="0">
            <a:spAutoFit/>
          </a:bodyPr>
          <a:lstStyle/>
          <a:p>
            <a:pPr algn="ctr"/>
            <a:r>
              <a:rPr lang="en-US" sz="4000" b="1" dirty="0">
                <a:solidFill>
                  <a:schemeClr val="accent2"/>
                </a:solidFill>
              </a:rPr>
              <a:t>Elkhart County Soil and Water Conservation District</a:t>
            </a:r>
          </a:p>
          <a:p>
            <a:pPr algn="ctr"/>
            <a:endParaRPr lang="en-US" sz="4000" b="1" dirty="0">
              <a:solidFill>
                <a:schemeClr val="accent2"/>
              </a:solidFill>
            </a:endParaRPr>
          </a:p>
          <a:p>
            <a:pPr algn="ctr"/>
            <a:r>
              <a:rPr lang="en-US" sz="4000" b="1" dirty="0">
                <a:solidFill>
                  <a:schemeClr val="accent2"/>
                </a:solidFill>
              </a:rPr>
              <a:t>17746-B County Road 34</a:t>
            </a:r>
          </a:p>
          <a:p>
            <a:pPr algn="ctr"/>
            <a:r>
              <a:rPr lang="en-US" sz="4000" b="1" dirty="0">
                <a:solidFill>
                  <a:schemeClr val="accent2"/>
                </a:solidFill>
              </a:rPr>
              <a:t>Goshen, IN 46528</a:t>
            </a:r>
          </a:p>
          <a:p>
            <a:pPr algn="ctr"/>
            <a:endParaRPr lang="en-US" sz="4000" b="1" dirty="0">
              <a:solidFill>
                <a:schemeClr val="accent2"/>
              </a:solidFill>
            </a:endParaRPr>
          </a:p>
          <a:p>
            <a:pPr algn="ctr"/>
            <a:r>
              <a:rPr lang="en-US" sz="4000" b="1" dirty="0">
                <a:solidFill>
                  <a:schemeClr val="accent2"/>
                </a:solidFill>
              </a:rPr>
              <a:t>574-533-4383 </a:t>
            </a:r>
            <a:r>
              <a:rPr lang="en-US" sz="4000" b="1" dirty="0" err="1">
                <a:solidFill>
                  <a:schemeClr val="accent2"/>
                </a:solidFill>
              </a:rPr>
              <a:t>ext</a:t>
            </a:r>
            <a:r>
              <a:rPr lang="en-US" sz="4000" b="1" dirty="0">
                <a:solidFill>
                  <a:schemeClr val="accent2"/>
                </a:solidFill>
              </a:rPr>
              <a:t> 3</a:t>
            </a:r>
          </a:p>
          <a:p>
            <a:pPr algn="ctr"/>
            <a:endParaRPr lang="en-US" sz="4000" b="1" dirty="0">
              <a:solidFill>
                <a:schemeClr val="accent2"/>
              </a:solidFill>
            </a:endParaRPr>
          </a:p>
          <a:p>
            <a:pPr algn="ctr"/>
            <a:r>
              <a:rPr lang="en-US" sz="4000" b="1" dirty="0">
                <a:solidFill>
                  <a:schemeClr val="accent2"/>
                </a:solidFill>
              </a:rPr>
              <a:t>www.elkcoswcd.org</a:t>
            </a:r>
          </a:p>
        </p:txBody>
      </p:sp>
      <p:pic>
        <p:nvPicPr>
          <p:cNvPr id="4" name="Content Placeholder 4">
            <a:extLst>
              <a:ext uri="{FF2B5EF4-FFF2-40B4-BE49-F238E27FC236}">
                <a16:creationId xmlns:a16="http://schemas.microsoft.com/office/drawing/2014/main" id="{FDF230CA-12A1-4A9F-84DC-87CB256E6371}"/>
              </a:ext>
            </a:extLst>
          </p:cNvPr>
          <p:cNvPicPr>
            <a:picLocks noChangeAspect="1"/>
          </p:cNvPicPr>
          <p:nvPr/>
        </p:nvPicPr>
        <p:blipFill>
          <a:blip r:embed="rId3"/>
          <a:stretch>
            <a:fillRect/>
          </a:stretch>
        </p:blipFill>
        <p:spPr>
          <a:xfrm>
            <a:off x="391146" y="6139171"/>
            <a:ext cx="2671028" cy="675284"/>
          </a:xfrm>
          <a:prstGeom prst="rect">
            <a:avLst/>
          </a:prstGeom>
        </p:spPr>
      </p:pic>
    </p:spTree>
    <p:extLst>
      <p:ext uri="{BB962C8B-B14F-4D97-AF65-F5344CB8AC3E}">
        <p14:creationId xmlns:p14="http://schemas.microsoft.com/office/powerpoint/2010/main" val="314876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a:xfrm>
            <a:off x="252919" y="1039669"/>
            <a:ext cx="2947482" cy="2479471"/>
          </a:xfrm>
        </p:spPr>
        <p:txBody>
          <a:bodyPr>
            <a:normAutofit/>
          </a:bodyPr>
          <a:lstStyle/>
          <a:p>
            <a:pPr algn="ctr"/>
            <a:r>
              <a:rPr lang="en-US" sz="5400" b="1" dirty="0"/>
              <a:t>The Big Picture</a:t>
            </a:r>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4" name="Picture 3">
            <a:extLst>
              <a:ext uri="{FF2B5EF4-FFF2-40B4-BE49-F238E27FC236}">
                <a16:creationId xmlns:a16="http://schemas.microsoft.com/office/drawing/2014/main" id="{446B4E0E-C682-4B87-96C9-84D70CE02D6E}"/>
              </a:ext>
            </a:extLst>
          </p:cNvPr>
          <p:cNvPicPr>
            <a:picLocks noChangeAspect="1"/>
          </p:cNvPicPr>
          <p:nvPr/>
        </p:nvPicPr>
        <p:blipFill rotWithShape="1">
          <a:blip r:embed="rId4">
            <a:extLst>
              <a:ext uri="{28A0092B-C50C-407E-A947-70E740481C1C}">
                <a14:useLocalDpi xmlns:a14="http://schemas.microsoft.com/office/drawing/2010/main" val="0"/>
              </a:ext>
            </a:extLst>
          </a:blip>
          <a:srcRect l="18318" r="16423"/>
          <a:stretch/>
        </p:blipFill>
        <p:spPr>
          <a:xfrm>
            <a:off x="229177" y="3338860"/>
            <a:ext cx="2963201" cy="2479471"/>
          </a:xfrm>
          <a:prstGeom prst="rect">
            <a:avLst/>
          </a:prstGeom>
        </p:spPr>
      </p:pic>
      <p:sp>
        <p:nvSpPr>
          <p:cNvPr id="7" name="TextBox 6">
            <a:extLst>
              <a:ext uri="{FF2B5EF4-FFF2-40B4-BE49-F238E27FC236}">
                <a16:creationId xmlns:a16="http://schemas.microsoft.com/office/drawing/2014/main" id="{DD8FF055-1F2C-4E78-B458-0152C700E920}"/>
              </a:ext>
            </a:extLst>
          </p:cNvPr>
          <p:cNvSpPr txBox="1"/>
          <p:nvPr/>
        </p:nvSpPr>
        <p:spPr>
          <a:xfrm>
            <a:off x="3449053" y="189443"/>
            <a:ext cx="8357935" cy="1200329"/>
          </a:xfrm>
          <a:prstGeom prst="rect">
            <a:avLst/>
          </a:prstGeom>
          <a:noFill/>
        </p:spPr>
        <p:txBody>
          <a:bodyPr wrap="square" rtlCol="0">
            <a:spAutoFit/>
          </a:bodyPr>
          <a:lstStyle/>
          <a:p>
            <a:pPr algn="ctr"/>
            <a:r>
              <a:rPr lang="en-US" sz="3600" b="1" dirty="0"/>
              <a:t>Of all the water on Earth, </a:t>
            </a:r>
          </a:p>
          <a:p>
            <a:pPr algn="ctr"/>
            <a:r>
              <a:rPr lang="en-US" sz="3600" b="1" dirty="0"/>
              <a:t>about 2.5% is freshwater</a:t>
            </a:r>
          </a:p>
        </p:txBody>
      </p:sp>
      <p:sp>
        <p:nvSpPr>
          <p:cNvPr id="8" name="TextBox 7">
            <a:extLst>
              <a:ext uri="{FF2B5EF4-FFF2-40B4-BE49-F238E27FC236}">
                <a16:creationId xmlns:a16="http://schemas.microsoft.com/office/drawing/2014/main" id="{1B8B69D9-4046-405F-AEB5-C44C22C3C0A7}"/>
              </a:ext>
            </a:extLst>
          </p:cNvPr>
          <p:cNvSpPr txBox="1"/>
          <p:nvPr/>
        </p:nvSpPr>
        <p:spPr>
          <a:xfrm>
            <a:off x="3529263" y="1552674"/>
            <a:ext cx="8233353" cy="523220"/>
          </a:xfrm>
          <a:prstGeom prst="rect">
            <a:avLst/>
          </a:prstGeom>
          <a:noFill/>
        </p:spPr>
        <p:txBody>
          <a:bodyPr wrap="square" rtlCol="0">
            <a:spAutoFit/>
          </a:bodyPr>
          <a:lstStyle/>
          <a:p>
            <a:pPr algn="ctr"/>
            <a:r>
              <a:rPr lang="en-US" sz="2800" dirty="0">
                <a:solidFill>
                  <a:schemeClr val="accent5"/>
                </a:solidFill>
              </a:rPr>
              <a:t>That 2.5% is made up of different “pools” of freshwater</a:t>
            </a:r>
          </a:p>
        </p:txBody>
      </p:sp>
      <p:sp>
        <p:nvSpPr>
          <p:cNvPr id="9" name="TextBox 8">
            <a:extLst>
              <a:ext uri="{FF2B5EF4-FFF2-40B4-BE49-F238E27FC236}">
                <a16:creationId xmlns:a16="http://schemas.microsoft.com/office/drawing/2014/main" id="{AC1777DE-E536-4033-A6B4-BDB5B7D1EACE}"/>
              </a:ext>
            </a:extLst>
          </p:cNvPr>
          <p:cNvSpPr txBox="1"/>
          <p:nvPr/>
        </p:nvSpPr>
        <p:spPr>
          <a:xfrm>
            <a:off x="2129332" y="2933800"/>
            <a:ext cx="5843593" cy="3416320"/>
          </a:xfrm>
          <a:prstGeom prst="rect">
            <a:avLst/>
          </a:prstGeom>
          <a:noFill/>
        </p:spPr>
        <p:txBody>
          <a:bodyPr wrap="square" rtlCol="0">
            <a:spAutoFit/>
          </a:bodyPr>
          <a:lstStyle/>
          <a:p>
            <a:pPr algn="r"/>
            <a:r>
              <a:rPr lang="en-US" sz="3600" b="1" dirty="0"/>
              <a:t>Ice</a:t>
            </a:r>
          </a:p>
          <a:p>
            <a:pPr algn="r"/>
            <a:endParaRPr lang="en-US" sz="3600" b="1" dirty="0"/>
          </a:p>
          <a:p>
            <a:pPr algn="r"/>
            <a:r>
              <a:rPr lang="en-US" sz="3600" b="1" dirty="0"/>
              <a:t>Groundwater </a:t>
            </a:r>
          </a:p>
          <a:p>
            <a:pPr algn="r"/>
            <a:r>
              <a:rPr lang="en-US" sz="3600" b="1" dirty="0"/>
              <a:t>and Soil Water</a:t>
            </a:r>
          </a:p>
          <a:p>
            <a:pPr algn="r"/>
            <a:endParaRPr lang="en-US" sz="3600" b="1" dirty="0"/>
          </a:p>
          <a:p>
            <a:pPr algn="r"/>
            <a:r>
              <a:rPr lang="en-US" sz="3600" b="1" dirty="0"/>
              <a:t>Surface Freshwater</a:t>
            </a:r>
          </a:p>
        </p:txBody>
      </p:sp>
      <p:sp>
        <p:nvSpPr>
          <p:cNvPr id="10" name="TextBox 9">
            <a:extLst>
              <a:ext uri="{FF2B5EF4-FFF2-40B4-BE49-F238E27FC236}">
                <a16:creationId xmlns:a16="http://schemas.microsoft.com/office/drawing/2014/main" id="{A0DE7A5A-470D-4715-9CBA-9DAF2497394B}"/>
              </a:ext>
            </a:extLst>
          </p:cNvPr>
          <p:cNvSpPr txBox="1"/>
          <p:nvPr/>
        </p:nvSpPr>
        <p:spPr>
          <a:xfrm>
            <a:off x="8293766" y="2881208"/>
            <a:ext cx="4539916" cy="3477875"/>
          </a:xfrm>
          <a:prstGeom prst="rect">
            <a:avLst/>
          </a:prstGeom>
          <a:noFill/>
        </p:spPr>
        <p:txBody>
          <a:bodyPr wrap="square" rtlCol="0">
            <a:spAutoFit/>
          </a:bodyPr>
          <a:lstStyle/>
          <a:p>
            <a:r>
              <a:rPr lang="en-US" sz="4400" b="1" dirty="0"/>
              <a:t>1.8%</a:t>
            </a:r>
          </a:p>
          <a:p>
            <a:endParaRPr lang="en-US" sz="4400" b="1" dirty="0"/>
          </a:p>
          <a:p>
            <a:r>
              <a:rPr lang="en-US" sz="4400" b="1" dirty="0"/>
              <a:t>0.69%</a:t>
            </a:r>
          </a:p>
          <a:p>
            <a:endParaRPr lang="en-US" sz="4400" b="1" dirty="0"/>
          </a:p>
          <a:p>
            <a:r>
              <a:rPr lang="en-US" sz="4400" b="1" dirty="0"/>
              <a:t>0.01%</a:t>
            </a:r>
          </a:p>
        </p:txBody>
      </p:sp>
    </p:spTree>
    <p:extLst>
      <p:ext uri="{BB962C8B-B14F-4D97-AF65-F5344CB8AC3E}">
        <p14:creationId xmlns:p14="http://schemas.microsoft.com/office/powerpoint/2010/main" val="69971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D39FE73C-A6FF-4B23-9A4C-6BBD2DA6A7E3}"/>
              </a:ext>
            </a:extLst>
          </p:cNvPr>
          <p:cNvSpPr>
            <a:spLocks noGrp="1"/>
          </p:cNvSpPr>
          <p:nvPr>
            <p:ph type="title"/>
          </p:nvPr>
        </p:nvSpPr>
        <p:spPr>
          <a:xfrm>
            <a:off x="252919" y="1039669"/>
            <a:ext cx="2947482" cy="2479471"/>
          </a:xfrm>
        </p:spPr>
        <p:txBody>
          <a:bodyPr>
            <a:normAutofit/>
          </a:bodyPr>
          <a:lstStyle/>
          <a:p>
            <a:pPr algn="ctr"/>
            <a:r>
              <a:rPr lang="en-US" sz="5400" b="1" dirty="0"/>
              <a:t>The Big Picture</a:t>
            </a:r>
          </a:p>
        </p:txBody>
      </p:sp>
      <p:pic>
        <p:nvPicPr>
          <p:cNvPr id="7" name="Picture 6">
            <a:extLst>
              <a:ext uri="{FF2B5EF4-FFF2-40B4-BE49-F238E27FC236}">
                <a16:creationId xmlns:a16="http://schemas.microsoft.com/office/drawing/2014/main" id="{3FF94B12-A71D-4443-9B45-A904067E3164}"/>
              </a:ext>
            </a:extLst>
          </p:cNvPr>
          <p:cNvPicPr>
            <a:picLocks noChangeAspect="1"/>
          </p:cNvPicPr>
          <p:nvPr/>
        </p:nvPicPr>
        <p:blipFill rotWithShape="1">
          <a:blip r:embed="rId4">
            <a:extLst>
              <a:ext uri="{28A0092B-C50C-407E-A947-70E740481C1C}">
                <a14:useLocalDpi xmlns:a14="http://schemas.microsoft.com/office/drawing/2010/main" val="0"/>
              </a:ext>
            </a:extLst>
          </a:blip>
          <a:srcRect l="18318" r="16423"/>
          <a:stretch/>
        </p:blipFill>
        <p:spPr>
          <a:xfrm>
            <a:off x="229177" y="3338860"/>
            <a:ext cx="2963201" cy="2479471"/>
          </a:xfrm>
          <a:prstGeom prst="rect">
            <a:avLst/>
          </a:prstGeom>
        </p:spPr>
      </p:pic>
      <p:sp>
        <p:nvSpPr>
          <p:cNvPr id="3" name="TextBox 2">
            <a:extLst>
              <a:ext uri="{FF2B5EF4-FFF2-40B4-BE49-F238E27FC236}">
                <a16:creationId xmlns:a16="http://schemas.microsoft.com/office/drawing/2014/main" id="{DA48341D-BE02-48CE-BA84-0CFBA7270432}"/>
              </a:ext>
            </a:extLst>
          </p:cNvPr>
          <p:cNvSpPr txBox="1"/>
          <p:nvPr/>
        </p:nvSpPr>
        <p:spPr>
          <a:xfrm>
            <a:off x="3801979" y="2461697"/>
            <a:ext cx="7684169" cy="1754326"/>
          </a:xfrm>
          <a:prstGeom prst="rect">
            <a:avLst/>
          </a:prstGeom>
          <a:noFill/>
          <a:ln>
            <a:solidFill>
              <a:schemeClr val="tx1"/>
            </a:solidFill>
          </a:ln>
        </p:spPr>
        <p:txBody>
          <a:bodyPr wrap="square" rtlCol="0">
            <a:spAutoFit/>
          </a:bodyPr>
          <a:lstStyle/>
          <a:p>
            <a:pPr algn="ctr"/>
            <a:r>
              <a:rPr lang="en-US" sz="3600" b="1" dirty="0"/>
              <a:t>Only about 0.003% </a:t>
            </a:r>
          </a:p>
          <a:p>
            <a:pPr algn="ctr"/>
            <a:r>
              <a:rPr lang="en-US" sz="3600" b="1" dirty="0"/>
              <a:t>of the freshwater supply is available </a:t>
            </a:r>
          </a:p>
          <a:p>
            <a:pPr algn="ctr"/>
            <a:r>
              <a:rPr lang="en-US" sz="3600" b="1" dirty="0"/>
              <a:t>for human consumption</a:t>
            </a:r>
          </a:p>
        </p:txBody>
      </p:sp>
    </p:spTree>
    <p:extLst>
      <p:ext uri="{BB962C8B-B14F-4D97-AF65-F5344CB8AC3E}">
        <p14:creationId xmlns:p14="http://schemas.microsoft.com/office/powerpoint/2010/main" val="1750998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4" name="Title 1">
            <a:extLst>
              <a:ext uri="{FF2B5EF4-FFF2-40B4-BE49-F238E27FC236}">
                <a16:creationId xmlns:a16="http://schemas.microsoft.com/office/drawing/2014/main" id="{B96454E7-428B-4C47-A1B6-FB792B1DD4BD}"/>
              </a:ext>
            </a:extLst>
          </p:cNvPr>
          <p:cNvSpPr>
            <a:spLocks noGrp="1"/>
          </p:cNvSpPr>
          <p:nvPr>
            <p:ph type="title"/>
          </p:nvPr>
        </p:nvSpPr>
        <p:spPr>
          <a:xfrm>
            <a:off x="256032" y="1143000"/>
            <a:ext cx="2834640" cy="2377440"/>
          </a:xfrm>
        </p:spPr>
        <p:txBody>
          <a:bodyPr>
            <a:noAutofit/>
          </a:bodyPr>
          <a:lstStyle/>
          <a:p>
            <a:pPr algn="ctr"/>
            <a:r>
              <a:rPr lang="en-US" sz="4000" b="1" dirty="0"/>
              <a:t>Watersheds</a:t>
            </a:r>
          </a:p>
        </p:txBody>
      </p:sp>
      <p:sp>
        <p:nvSpPr>
          <p:cNvPr id="6" name="Text Placeholder 3">
            <a:extLst>
              <a:ext uri="{FF2B5EF4-FFF2-40B4-BE49-F238E27FC236}">
                <a16:creationId xmlns:a16="http://schemas.microsoft.com/office/drawing/2014/main" id="{5EB890A4-7512-40D3-B829-6D03808991A6}"/>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A watershed is the area of land where all of the water that falls in it and drains off of it goes to a </a:t>
            </a:r>
            <a:r>
              <a:rPr lang="en-US" sz="2400" u="sng" dirty="0">
                <a:ln w="0"/>
                <a:solidFill>
                  <a:schemeClr val="accent5"/>
                </a:solidFill>
                <a:effectLst>
                  <a:outerShdw blurRad="38100" dist="19050" dir="2700000" algn="tl" rotWithShape="0">
                    <a:schemeClr val="dk1">
                      <a:alpha val="40000"/>
                    </a:schemeClr>
                  </a:outerShdw>
                </a:effectLst>
              </a:rPr>
              <a:t>common outlet</a:t>
            </a:r>
          </a:p>
          <a:p>
            <a:endParaRPr lang="en-US" dirty="0"/>
          </a:p>
        </p:txBody>
      </p:sp>
      <p:pic>
        <p:nvPicPr>
          <p:cNvPr id="7" name="Picture 6">
            <a:extLst>
              <a:ext uri="{FF2B5EF4-FFF2-40B4-BE49-F238E27FC236}">
                <a16:creationId xmlns:a16="http://schemas.microsoft.com/office/drawing/2014/main" id="{CFBB67D6-34BD-428F-9BE3-72BD7699E0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4646612" y="298432"/>
            <a:ext cx="6255038" cy="6261135"/>
          </a:xfrm>
          <a:prstGeom prst="rect">
            <a:avLst/>
          </a:prstGeom>
        </p:spPr>
      </p:pic>
    </p:spTree>
    <p:extLst>
      <p:ext uri="{BB962C8B-B14F-4D97-AF65-F5344CB8AC3E}">
        <p14:creationId xmlns:p14="http://schemas.microsoft.com/office/powerpoint/2010/main" val="93523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27E64293-EC8C-4DA9-9242-9192AFF0C16F}"/>
              </a:ext>
            </a:extLst>
          </p:cNvPr>
          <p:cNvSpPr>
            <a:spLocks noGrp="1"/>
          </p:cNvSpPr>
          <p:nvPr>
            <p:ph type="title"/>
          </p:nvPr>
        </p:nvSpPr>
        <p:spPr>
          <a:xfrm>
            <a:off x="256032" y="1143000"/>
            <a:ext cx="2834640" cy="2377440"/>
          </a:xfrm>
        </p:spPr>
        <p:txBody>
          <a:bodyPr>
            <a:noAutofit/>
          </a:bodyPr>
          <a:lstStyle/>
          <a:p>
            <a:pPr algn="ctr"/>
            <a:r>
              <a:rPr lang="en-US" sz="4000" b="1" dirty="0"/>
              <a:t>Our Watershed</a:t>
            </a:r>
          </a:p>
        </p:txBody>
      </p:sp>
      <p:sp>
        <p:nvSpPr>
          <p:cNvPr id="7" name="Text Placeholder 3">
            <a:extLst>
              <a:ext uri="{FF2B5EF4-FFF2-40B4-BE49-F238E27FC236}">
                <a16:creationId xmlns:a16="http://schemas.microsoft.com/office/drawing/2014/main" id="{C1599633-74AE-4D72-9A0D-F980F4CE8EAA}"/>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The St. Joseph </a:t>
            </a:r>
          </a:p>
          <a:p>
            <a:pPr marL="0" indent="0" algn="ctr">
              <a:buNone/>
            </a:pPr>
            <a:r>
              <a:rPr lang="en-US" sz="2400" dirty="0">
                <a:ln w="0"/>
                <a:solidFill>
                  <a:schemeClr val="accent5"/>
                </a:solidFill>
                <a:effectLst>
                  <a:outerShdw blurRad="38100" dist="19050" dir="2700000" algn="tl" rotWithShape="0">
                    <a:schemeClr val="dk1">
                      <a:alpha val="40000"/>
                    </a:schemeClr>
                  </a:outerShdw>
                </a:effectLst>
              </a:rPr>
              <a:t>River Basin</a:t>
            </a:r>
            <a:endParaRPr lang="en-US" dirty="0"/>
          </a:p>
        </p:txBody>
      </p:sp>
      <p:pic>
        <p:nvPicPr>
          <p:cNvPr id="8" name="Picture 7">
            <a:extLst>
              <a:ext uri="{FF2B5EF4-FFF2-40B4-BE49-F238E27FC236}">
                <a16:creationId xmlns:a16="http://schemas.microsoft.com/office/drawing/2014/main" id="{D4EBFF77-F2E1-4749-840B-DA53943398F7}"/>
              </a:ext>
            </a:extLst>
          </p:cNvPr>
          <p:cNvPicPr>
            <a:picLocks noChangeAspect="1"/>
          </p:cNvPicPr>
          <p:nvPr/>
        </p:nvPicPr>
        <p:blipFill>
          <a:blip r:embed="rId4"/>
          <a:stretch>
            <a:fillRect/>
          </a:stretch>
        </p:blipFill>
        <p:spPr>
          <a:xfrm>
            <a:off x="4241588" y="852068"/>
            <a:ext cx="6725077" cy="5153863"/>
          </a:xfrm>
          <a:prstGeom prst="rect">
            <a:avLst/>
          </a:prstGeom>
        </p:spPr>
      </p:pic>
    </p:spTree>
    <p:extLst>
      <p:ext uri="{BB962C8B-B14F-4D97-AF65-F5344CB8AC3E}">
        <p14:creationId xmlns:p14="http://schemas.microsoft.com/office/powerpoint/2010/main" val="992137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6" name="Title 1">
            <a:extLst>
              <a:ext uri="{FF2B5EF4-FFF2-40B4-BE49-F238E27FC236}">
                <a16:creationId xmlns:a16="http://schemas.microsoft.com/office/drawing/2014/main" id="{A0689C5B-5177-4001-B752-0B32604DC19A}"/>
              </a:ext>
            </a:extLst>
          </p:cNvPr>
          <p:cNvSpPr>
            <a:spLocks noGrp="1"/>
          </p:cNvSpPr>
          <p:nvPr>
            <p:ph type="title"/>
          </p:nvPr>
        </p:nvSpPr>
        <p:spPr>
          <a:xfrm>
            <a:off x="256032" y="1143000"/>
            <a:ext cx="2834640" cy="2377440"/>
          </a:xfrm>
        </p:spPr>
        <p:txBody>
          <a:bodyPr>
            <a:noAutofit/>
          </a:bodyPr>
          <a:lstStyle/>
          <a:p>
            <a:pPr algn="ctr"/>
            <a:r>
              <a:rPr lang="en-US" sz="4000" b="1" dirty="0"/>
              <a:t>Our Watershed</a:t>
            </a:r>
          </a:p>
        </p:txBody>
      </p:sp>
      <p:sp>
        <p:nvSpPr>
          <p:cNvPr id="7" name="Text Placeholder 3">
            <a:extLst>
              <a:ext uri="{FF2B5EF4-FFF2-40B4-BE49-F238E27FC236}">
                <a16:creationId xmlns:a16="http://schemas.microsoft.com/office/drawing/2014/main" id="{49CAF865-2A57-42EE-8005-0F860BE8B367}"/>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Elkhart River Watershed</a:t>
            </a:r>
            <a:endParaRPr lang="en-US" dirty="0"/>
          </a:p>
        </p:txBody>
      </p:sp>
      <p:pic>
        <p:nvPicPr>
          <p:cNvPr id="8" name="Picture 7">
            <a:extLst>
              <a:ext uri="{FF2B5EF4-FFF2-40B4-BE49-F238E27FC236}">
                <a16:creationId xmlns:a16="http://schemas.microsoft.com/office/drawing/2014/main" id="{FC5EBBE4-252E-49C6-A139-7CE5C283083A}"/>
              </a:ext>
            </a:extLst>
          </p:cNvPr>
          <p:cNvPicPr>
            <a:picLocks noChangeAspect="1"/>
          </p:cNvPicPr>
          <p:nvPr/>
        </p:nvPicPr>
        <p:blipFill>
          <a:blip r:embed="rId4"/>
          <a:stretch>
            <a:fillRect/>
          </a:stretch>
        </p:blipFill>
        <p:spPr>
          <a:xfrm>
            <a:off x="4273112" y="777109"/>
            <a:ext cx="6734195" cy="5303781"/>
          </a:xfrm>
          <a:prstGeom prst="rect">
            <a:avLst/>
          </a:prstGeom>
        </p:spPr>
      </p:pic>
    </p:spTree>
    <p:extLst>
      <p:ext uri="{BB962C8B-B14F-4D97-AF65-F5344CB8AC3E}">
        <p14:creationId xmlns:p14="http://schemas.microsoft.com/office/powerpoint/2010/main" val="4137742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6C56-F7F6-43CA-AE83-74A146D78C59}"/>
              </a:ext>
            </a:extLst>
          </p:cNvPr>
          <p:cNvSpPr>
            <a:spLocks noGrp="1"/>
          </p:cNvSpPr>
          <p:nvPr>
            <p:ph type="title"/>
          </p:nvPr>
        </p:nvSpPr>
        <p:spPr>
          <a:xfrm>
            <a:off x="252919" y="1123837"/>
            <a:ext cx="2947482" cy="4619237"/>
          </a:xfrm>
        </p:spPr>
        <p:txBody>
          <a:bodyPr>
            <a:normAutofit/>
          </a:bodyPr>
          <a:lstStyle/>
          <a:p>
            <a:pPr algn="ctr"/>
            <a:r>
              <a:rPr lang="en-US" sz="4000" b="1" dirty="0"/>
              <a:t>What is the source of our drinking water?</a:t>
            </a:r>
          </a:p>
        </p:txBody>
      </p:sp>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pic>
        <p:nvPicPr>
          <p:cNvPr id="7" name="Picture Placeholder 9">
            <a:extLst>
              <a:ext uri="{FF2B5EF4-FFF2-40B4-BE49-F238E27FC236}">
                <a16:creationId xmlns:a16="http://schemas.microsoft.com/office/drawing/2014/main" id="{5E2C56E4-95D0-4730-84EB-93EF24FB55F3}"/>
              </a:ext>
            </a:extLst>
          </p:cNvPr>
          <p:cNvPicPr>
            <a:picLocks noChangeAspect="1"/>
          </p:cNvPicPr>
          <p:nvPr/>
        </p:nvPicPr>
        <p:blipFill>
          <a:blip r:embed="rId4" cstate="print">
            <a:extLst>
              <a:ext uri="{28A0092B-C50C-407E-A947-70E740481C1C}">
                <a14:useLocalDpi xmlns:a14="http://schemas.microsoft.com/office/drawing/2010/main" val="0"/>
              </a:ext>
            </a:extLst>
          </a:blip>
          <a:srcRect t="24987" b="24987"/>
          <a:stretch>
            <a:fillRect/>
          </a:stretch>
        </p:blipFill>
        <p:spPr>
          <a:xfrm>
            <a:off x="3713479" y="1508846"/>
            <a:ext cx="7824551" cy="3429001"/>
          </a:xfrm>
          <a:prstGeom prst="rect">
            <a:avLst/>
          </a:prstGeom>
        </p:spPr>
      </p:pic>
    </p:spTree>
    <p:extLst>
      <p:ext uri="{BB962C8B-B14F-4D97-AF65-F5344CB8AC3E}">
        <p14:creationId xmlns:p14="http://schemas.microsoft.com/office/powerpoint/2010/main" val="118238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213F9A-0015-4EAA-8BCE-F7E0275A7068}"/>
              </a:ext>
            </a:extLst>
          </p:cNvPr>
          <p:cNvPicPr>
            <a:picLocks noGrp="1" noChangeAspect="1"/>
          </p:cNvPicPr>
          <p:nvPr>
            <p:ph idx="1"/>
          </p:nvPr>
        </p:nvPicPr>
        <p:blipFill>
          <a:blip r:embed="rId3"/>
          <a:stretch>
            <a:fillRect/>
          </a:stretch>
        </p:blipFill>
        <p:spPr>
          <a:xfrm>
            <a:off x="391146" y="6139171"/>
            <a:ext cx="2671028" cy="675284"/>
          </a:xfrm>
        </p:spPr>
      </p:pic>
      <p:sp>
        <p:nvSpPr>
          <p:cNvPr id="8" name="Title 1">
            <a:extLst>
              <a:ext uri="{FF2B5EF4-FFF2-40B4-BE49-F238E27FC236}">
                <a16:creationId xmlns:a16="http://schemas.microsoft.com/office/drawing/2014/main" id="{FCFEE0C5-FA8D-48C7-B164-410E659435DC}"/>
              </a:ext>
            </a:extLst>
          </p:cNvPr>
          <p:cNvSpPr>
            <a:spLocks noGrp="1"/>
          </p:cNvSpPr>
          <p:nvPr>
            <p:ph type="title"/>
          </p:nvPr>
        </p:nvSpPr>
        <p:spPr>
          <a:xfrm>
            <a:off x="256032" y="1143000"/>
            <a:ext cx="2834640" cy="2377440"/>
          </a:xfrm>
        </p:spPr>
        <p:txBody>
          <a:bodyPr>
            <a:noAutofit/>
          </a:bodyPr>
          <a:lstStyle/>
          <a:p>
            <a:pPr algn="ctr"/>
            <a:r>
              <a:rPr lang="en-US" sz="4000" b="1" dirty="0"/>
              <a:t>Aquifers</a:t>
            </a:r>
          </a:p>
        </p:txBody>
      </p:sp>
      <p:sp>
        <p:nvSpPr>
          <p:cNvPr id="9" name="Text Placeholder 3">
            <a:extLst>
              <a:ext uri="{FF2B5EF4-FFF2-40B4-BE49-F238E27FC236}">
                <a16:creationId xmlns:a16="http://schemas.microsoft.com/office/drawing/2014/main" id="{D3420860-31B7-4095-8659-A8B3A623455F}"/>
              </a:ext>
            </a:extLst>
          </p:cNvPr>
          <p:cNvSpPr txBox="1">
            <a:spLocks/>
          </p:cNvSpPr>
          <p:nvPr/>
        </p:nvSpPr>
        <p:spPr>
          <a:xfrm>
            <a:off x="256032" y="3494176"/>
            <a:ext cx="2834640" cy="232199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lgn="ctr">
              <a:buNone/>
            </a:pPr>
            <a:r>
              <a:rPr lang="en-US" sz="2400" dirty="0">
                <a:ln w="0"/>
                <a:solidFill>
                  <a:schemeClr val="accent5"/>
                </a:solidFill>
                <a:effectLst>
                  <a:outerShdw blurRad="38100" dist="19050" dir="2700000" algn="tl" rotWithShape="0">
                    <a:schemeClr val="dk1">
                      <a:alpha val="40000"/>
                    </a:schemeClr>
                  </a:outerShdw>
                </a:effectLst>
              </a:rPr>
              <a:t>A body of permeable rock that can contain or transmit groundwater  </a:t>
            </a:r>
            <a:endParaRPr lang="en-US" dirty="0"/>
          </a:p>
        </p:txBody>
      </p:sp>
      <p:sp>
        <p:nvSpPr>
          <p:cNvPr id="10" name="TextBox 9">
            <a:extLst>
              <a:ext uri="{FF2B5EF4-FFF2-40B4-BE49-F238E27FC236}">
                <a16:creationId xmlns:a16="http://schemas.microsoft.com/office/drawing/2014/main" id="{0D34F48A-07D9-403C-9E71-F2570C4F8E1D}"/>
              </a:ext>
            </a:extLst>
          </p:cNvPr>
          <p:cNvSpPr txBox="1"/>
          <p:nvPr/>
        </p:nvSpPr>
        <p:spPr>
          <a:xfrm>
            <a:off x="3657600" y="1475874"/>
            <a:ext cx="8005011" cy="1077218"/>
          </a:xfrm>
          <a:prstGeom prst="rect">
            <a:avLst/>
          </a:prstGeom>
          <a:noFill/>
        </p:spPr>
        <p:txBody>
          <a:bodyPr wrap="square" rtlCol="0">
            <a:spAutoFit/>
          </a:bodyPr>
          <a:lstStyle/>
          <a:p>
            <a:pPr algn="ctr"/>
            <a:r>
              <a:rPr lang="en-US" sz="3200" b="1" dirty="0"/>
              <a:t>The St. Joseph River Basin has both shallow and deep aquifers that are highly productive</a:t>
            </a:r>
          </a:p>
        </p:txBody>
      </p:sp>
      <p:sp>
        <p:nvSpPr>
          <p:cNvPr id="11" name="TextBox 10">
            <a:extLst>
              <a:ext uri="{FF2B5EF4-FFF2-40B4-BE49-F238E27FC236}">
                <a16:creationId xmlns:a16="http://schemas.microsoft.com/office/drawing/2014/main" id="{7FEC8173-D210-4542-8C44-7A0EF7E909E3}"/>
              </a:ext>
            </a:extLst>
          </p:cNvPr>
          <p:cNvSpPr txBox="1"/>
          <p:nvPr/>
        </p:nvSpPr>
        <p:spPr>
          <a:xfrm>
            <a:off x="4491788" y="3454679"/>
            <a:ext cx="6192253" cy="2062103"/>
          </a:xfrm>
          <a:prstGeom prst="rect">
            <a:avLst/>
          </a:prstGeom>
          <a:noFill/>
          <a:ln w="76200">
            <a:solidFill>
              <a:schemeClr val="accent3"/>
            </a:solidFill>
          </a:ln>
        </p:spPr>
        <p:txBody>
          <a:bodyPr wrap="square" rtlCol="0">
            <a:spAutoFit/>
          </a:bodyPr>
          <a:lstStyle/>
          <a:p>
            <a:pPr algn="ctr"/>
            <a:r>
              <a:rPr lang="en-US" sz="3200" b="1" u="sng" dirty="0"/>
              <a:t>WHAT THAT REALLY MEANS IS</a:t>
            </a:r>
            <a:r>
              <a:rPr lang="en-US" sz="3200" dirty="0"/>
              <a:t>:</a:t>
            </a:r>
          </a:p>
          <a:p>
            <a:pPr algn="ctr"/>
            <a:r>
              <a:rPr lang="en-US" sz="3200" i="1" dirty="0"/>
              <a:t>In our area, groundwater is plentiful and we shouldn’t be running out any time soon.</a:t>
            </a:r>
          </a:p>
        </p:txBody>
      </p:sp>
    </p:spTree>
    <p:extLst>
      <p:ext uri="{BB962C8B-B14F-4D97-AF65-F5344CB8AC3E}">
        <p14:creationId xmlns:p14="http://schemas.microsoft.com/office/powerpoint/2010/main" val="20513775"/>
      </p:ext>
    </p:extLst>
  </p:cSld>
  <p:clrMapOvr>
    <a:masterClrMapping/>
  </p:clrMapOvr>
</p:sld>
</file>

<file path=ppt/theme/theme1.xml><?xml version="1.0" encoding="utf-8"?>
<a:theme xmlns:a="http://schemas.openxmlformats.org/drawingml/2006/main" name="Frame">
  <a:themeElements>
    <a:clrScheme name="Logo">
      <a:dk1>
        <a:sysClr val="windowText" lastClr="000000"/>
      </a:dk1>
      <a:lt1>
        <a:sysClr val="window" lastClr="FFFFFF"/>
      </a:lt1>
      <a:dk2>
        <a:srgbClr val="4A3F38"/>
      </a:dk2>
      <a:lt2>
        <a:srgbClr val="F2F2F2"/>
      </a:lt2>
      <a:accent1>
        <a:srgbClr val="BFBFBF"/>
      </a:accent1>
      <a:accent2>
        <a:srgbClr val="D0ECED"/>
      </a:accent2>
      <a:accent3>
        <a:srgbClr val="8CC540"/>
      </a:accent3>
      <a:accent4>
        <a:srgbClr val="46B3CE"/>
      </a:accent4>
      <a:accent5>
        <a:srgbClr val="138CA4"/>
      </a:accent5>
      <a:accent6>
        <a:srgbClr val="A36026"/>
      </a:accent6>
      <a:hlink>
        <a:srgbClr val="46B3CE"/>
      </a:hlink>
      <a:folHlink>
        <a:srgbClr val="D0ECED"/>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1876</TotalTime>
  <Words>1861</Words>
  <Application>Microsoft Office PowerPoint</Application>
  <PresentationFormat>Widescreen</PresentationFormat>
  <Paragraphs>211</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Corbel</vt:lpstr>
      <vt:lpstr>Wingdings 2</vt:lpstr>
      <vt:lpstr>Frame</vt:lpstr>
      <vt:lpstr>Water Resources</vt:lpstr>
      <vt:lpstr>Learning Objectives</vt:lpstr>
      <vt:lpstr>The Big Picture</vt:lpstr>
      <vt:lpstr>The Big Picture</vt:lpstr>
      <vt:lpstr>Watersheds</vt:lpstr>
      <vt:lpstr>Our Watershed</vt:lpstr>
      <vt:lpstr>Our Watershed</vt:lpstr>
      <vt:lpstr>What is the source of our drinking water?</vt:lpstr>
      <vt:lpstr>Aquifers</vt:lpstr>
      <vt:lpstr>Quantity vs Quality</vt:lpstr>
      <vt:lpstr>Protecting Water Quality</vt:lpstr>
      <vt:lpstr>Protecting Water Quality</vt:lpstr>
      <vt:lpstr>Protecting Water Quality</vt:lpstr>
      <vt:lpstr>Protecting Water Quality</vt:lpstr>
      <vt:lpstr>Protecting Water Quality</vt:lpstr>
      <vt:lpstr>Infiltration and Runoff</vt:lpstr>
      <vt:lpstr>Infiltration and Runoff</vt:lpstr>
      <vt:lpstr>PowerPoint Presentation</vt:lpstr>
      <vt:lpstr>Supporting Information, Resources, and Classroom Activities</vt:lpstr>
      <vt:lpstr>Still want to know more?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Beehler, Jordan - NRCS, Goshen, IN</dc:creator>
  <cp:lastModifiedBy>Jordan Beehler</cp:lastModifiedBy>
  <cp:revision>38</cp:revision>
  <dcterms:created xsi:type="dcterms:W3CDTF">2018-11-26T14:34:03Z</dcterms:created>
  <dcterms:modified xsi:type="dcterms:W3CDTF">2019-01-07T19:49:08Z</dcterms:modified>
</cp:coreProperties>
</file>